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6858000" type="screen4x3"/>
  <p:notesSz cx="7315200" cy="96012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52D975E-FC5F-4EFB-ACB9-C20B5915227C}" type="datetimeFigureOut">
              <a:rPr lang="sv-SE" smtClean="0"/>
              <a:pPr/>
              <a:t>2012-10-09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1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1D3DB6B-AB11-4B20-BB34-FE34D78037EB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14400" y="1828800"/>
            <a:ext cx="5562600" cy="1470025"/>
          </a:xfrm>
        </p:spPr>
        <p:txBody>
          <a:bodyPr/>
          <a:lstStyle>
            <a:lvl1pPr algn="ctr">
              <a:defRPr sz="4000" baseline="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914400" y="3584575"/>
            <a:ext cx="55626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798637"/>
            <a:ext cx="6705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20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7620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7620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mal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67056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ln>
            <a:noFill/>
          </a:ln>
          <a:solidFill>
            <a:srgbClr val="273C8D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273C8D"/>
        </a:buClr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Utbildningsstegen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6695256" cy="648072"/>
          </a:xfrm>
        </p:spPr>
        <p:txBody>
          <a:bodyPr>
            <a:normAutofit/>
          </a:bodyPr>
          <a:lstStyle/>
          <a:p>
            <a:r>
              <a:rPr lang="sv-SE" dirty="0" smtClean="0"/>
              <a:t>Funktionärsutbildningar</a:t>
            </a:r>
            <a:endParaRPr lang="sv-SE" dirty="0"/>
          </a:p>
        </p:txBody>
      </p:sp>
      <p:sp>
        <p:nvSpPr>
          <p:cNvPr id="5" name="textruta 4"/>
          <p:cNvSpPr txBox="1"/>
          <p:nvPr/>
        </p:nvSpPr>
        <p:spPr>
          <a:xfrm>
            <a:off x="395536" y="5301208"/>
            <a:ext cx="3312368" cy="1152128"/>
          </a:xfrm>
          <a:prstGeom prst="rect">
            <a:avLst/>
          </a:prstGeom>
          <a:noFill/>
          <a:ln w="25400">
            <a:solidFill>
              <a:srgbClr val="273C8D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sv-SE" b="1" dirty="0" smtClean="0">
                <a:solidFill>
                  <a:srgbClr val="273C8D"/>
                </a:solidFill>
                <a:latin typeface="Arial" pitchFamily="34" charset="0"/>
                <a:cs typeface="Arial" pitchFamily="34" charset="0"/>
              </a:rPr>
              <a:t>Linjedomarutbildning</a:t>
            </a:r>
          </a:p>
          <a:p>
            <a:pPr algn="ctr"/>
            <a:r>
              <a:rPr lang="sv-SE" sz="1600" dirty="0" smtClean="0">
                <a:cs typeface="Arial" pitchFamily="34" charset="0"/>
              </a:rPr>
              <a:t>Ca 1,5 timme</a:t>
            </a:r>
          </a:p>
          <a:p>
            <a:pPr algn="ctr"/>
            <a:r>
              <a:rPr lang="sv-SE" sz="1600" dirty="0" smtClean="0">
                <a:cs typeface="Arial" pitchFamily="34" charset="0"/>
              </a:rPr>
              <a:t>(Klubben)</a:t>
            </a:r>
          </a:p>
          <a:p>
            <a:pPr algn="ctr"/>
            <a:r>
              <a:rPr lang="sv-SE" sz="1600" dirty="0" smtClean="0">
                <a:cs typeface="Arial" pitchFamily="34" charset="0"/>
              </a:rPr>
              <a:t>Linjedomare i Elitserien/Div1</a:t>
            </a:r>
          </a:p>
        </p:txBody>
      </p:sp>
      <p:sp>
        <p:nvSpPr>
          <p:cNvPr id="6" name="textruta 5"/>
          <p:cNvSpPr txBox="1"/>
          <p:nvPr/>
        </p:nvSpPr>
        <p:spPr>
          <a:xfrm>
            <a:off x="3851920" y="5301208"/>
            <a:ext cx="3312368" cy="1152128"/>
          </a:xfrm>
          <a:prstGeom prst="rect">
            <a:avLst/>
          </a:prstGeom>
          <a:noFill/>
          <a:ln w="25400">
            <a:solidFill>
              <a:srgbClr val="273C8D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sv-SE" b="1" dirty="0" smtClean="0">
                <a:solidFill>
                  <a:srgbClr val="273C8D"/>
                </a:solidFill>
                <a:latin typeface="Arial" pitchFamily="34" charset="0"/>
                <a:cs typeface="Arial" pitchFamily="34" charset="0"/>
              </a:rPr>
              <a:t>Matchledarutbildning</a:t>
            </a:r>
          </a:p>
          <a:p>
            <a:pPr algn="ctr"/>
            <a:r>
              <a:rPr lang="sv-SE" sz="1600" dirty="0" smtClean="0">
                <a:cs typeface="Arial" pitchFamily="34" charset="0"/>
              </a:rPr>
              <a:t>Ca 5 timmar</a:t>
            </a:r>
          </a:p>
          <a:p>
            <a:pPr algn="ctr"/>
            <a:r>
              <a:rPr lang="sv-SE" sz="1600" dirty="0" smtClean="0">
                <a:cs typeface="Arial" pitchFamily="34" charset="0"/>
              </a:rPr>
              <a:t>Matchledare (Klubben)</a:t>
            </a:r>
          </a:p>
          <a:p>
            <a:pPr algn="ctr"/>
            <a:r>
              <a:rPr lang="sv-SE" sz="1600" dirty="0" smtClean="0">
                <a:cs typeface="Arial" pitchFamily="34" charset="0"/>
              </a:rPr>
              <a:t>Matchledare i nationella tävlingar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3851920" y="3933056"/>
            <a:ext cx="3312368" cy="1152128"/>
          </a:xfrm>
          <a:prstGeom prst="rect">
            <a:avLst/>
          </a:prstGeom>
          <a:noFill/>
          <a:ln w="25400">
            <a:solidFill>
              <a:srgbClr val="273C8D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sv-SE" b="1" dirty="0" smtClean="0">
                <a:solidFill>
                  <a:srgbClr val="273C8D"/>
                </a:solidFill>
                <a:latin typeface="Arial" pitchFamily="34" charset="0"/>
                <a:cs typeface="Arial" pitchFamily="34" charset="0"/>
              </a:rPr>
              <a:t>Tävlingsledarutbildning</a:t>
            </a:r>
          </a:p>
          <a:p>
            <a:pPr algn="ctr"/>
            <a:r>
              <a:rPr lang="sv-SE" sz="1600" dirty="0" smtClean="0">
                <a:cs typeface="Arial" pitchFamily="34" charset="0"/>
              </a:rPr>
              <a:t>1 - 1,5 dagar</a:t>
            </a:r>
          </a:p>
          <a:p>
            <a:pPr algn="ctr"/>
            <a:r>
              <a:rPr lang="sv-SE" sz="1600" dirty="0" smtClean="0">
                <a:cs typeface="Arial" pitchFamily="34" charset="0"/>
              </a:rPr>
              <a:t>Tävlingsledare (Region)</a:t>
            </a:r>
          </a:p>
          <a:p>
            <a:pPr algn="ctr"/>
            <a:r>
              <a:rPr lang="sv-SE" sz="1600" dirty="0" smtClean="0">
                <a:cs typeface="Arial" pitchFamily="34" charset="0"/>
              </a:rPr>
              <a:t>Bitr. tävlingsledare i tävlingar</a:t>
            </a:r>
          </a:p>
        </p:txBody>
      </p:sp>
      <p:sp>
        <p:nvSpPr>
          <p:cNvPr id="9" name="textruta 8"/>
          <p:cNvSpPr txBox="1"/>
          <p:nvPr/>
        </p:nvSpPr>
        <p:spPr>
          <a:xfrm>
            <a:off x="395536" y="3933056"/>
            <a:ext cx="3312368" cy="1152128"/>
          </a:xfrm>
          <a:prstGeom prst="rect">
            <a:avLst/>
          </a:prstGeom>
          <a:noFill/>
          <a:ln w="25400">
            <a:solidFill>
              <a:srgbClr val="273C8D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sv-SE" b="1" dirty="0" smtClean="0">
                <a:solidFill>
                  <a:srgbClr val="273C8D"/>
                </a:solidFill>
                <a:latin typeface="Arial" pitchFamily="34" charset="0"/>
                <a:cs typeface="Arial" pitchFamily="34" charset="0"/>
              </a:rPr>
              <a:t>Klubbdomarutbildning</a:t>
            </a:r>
          </a:p>
          <a:p>
            <a:pPr algn="ctr"/>
            <a:r>
              <a:rPr lang="sv-SE" sz="1600" dirty="0" smtClean="0">
                <a:cs typeface="Arial" pitchFamily="34" charset="0"/>
              </a:rPr>
              <a:t>1 dag</a:t>
            </a:r>
          </a:p>
          <a:p>
            <a:pPr algn="ctr"/>
            <a:r>
              <a:rPr lang="sv-SE" sz="1600" dirty="0" smtClean="0">
                <a:cs typeface="Arial" pitchFamily="34" charset="0"/>
              </a:rPr>
              <a:t>Klubbdomare (Klubben)</a:t>
            </a:r>
          </a:p>
          <a:p>
            <a:pPr algn="ctr"/>
            <a:r>
              <a:rPr lang="sv-SE" sz="1600" dirty="0" smtClean="0">
                <a:cs typeface="Arial" pitchFamily="34" charset="0"/>
              </a:rPr>
              <a:t>Döma yngre juniormatcher</a:t>
            </a:r>
          </a:p>
        </p:txBody>
      </p:sp>
      <p:grpSp>
        <p:nvGrpSpPr>
          <p:cNvPr id="19" name="Grupp 18"/>
          <p:cNvGrpSpPr/>
          <p:nvPr/>
        </p:nvGrpSpPr>
        <p:grpSpPr>
          <a:xfrm>
            <a:off x="3851920" y="2564904"/>
            <a:ext cx="3312368" cy="1368152"/>
            <a:chOff x="3851920" y="2564904"/>
            <a:chExt cx="3312368" cy="1368152"/>
          </a:xfrm>
        </p:grpSpPr>
        <p:sp>
          <p:nvSpPr>
            <p:cNvPr id="8" name="textruta 7"/>
            <p:cNvSpPr txBox="1"/>
            <p:nvPr/>
          </p:nvSpPr>
          <p:spPr>
            <a:xfrm>
              <a:off x="3851920" y="2564904"/>
              <a:ext cx="3312368" cy="1152128"/>
            </a:xfrm>
            <a:prstGeom prst="rect">
              <a:avLst/>
            </a:prstGeom>
            <a:noFill/>
            <a:ln w="25400">
              <a:solidFill>
                <a:srgbClr val="273C8D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sv-SE" b="1" dirty="0" err="1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FörbundsTL</a:t>
              </a:r>
              <a:r>
                <a:rPr lang="sv-SE" b="1" dirty="0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 utbildning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2 dagar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Förbundstävlingsledare (</a:t>
              </a:r>
              <a:r>
                <a:rPr lang="sv-SE" sz="1600" dirty="0" err="1" smtClean="0">
                  <a:cs typeface="Arial" pitchFamily="34" charset="0"/>
                </a:rPr>
                <a:t>SvTF</a:t>
              </a:r>
              <a:r>
                <a:rPr lang="sv-SE" sz="1600" dirty="0" smtClean="0">
                  <a:cs typeface="Arial" pitchFamily="34" charset="0"/>
                </a:rPr>
                <a:t>)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Ansvarig tävlingsledare i tävlingar</a:t>
              </a:r>
            </a:p>
          </p:txBody>
        </p:sp>
        <p:sp>
          <p:nvSpPr>
            <p:cNvPr id="13" name="Upp 12"/>
            <p:cNvSpPr/>
            <p:nvPr/>
          </p:nvSpPr>
          <p:spPr>
            <a:xfrm>
              <a:off x="5220072" y="3717032"/>
              <a:ext cx="540000" cy="216024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17" name="Grupp 16"/>
          <p:cNvGrpSpPr/>
          <p:nvPr/>
        </p:nvGrpSpPr>
        <p:grpSpPr>
          <a:xfrm>
            <a:off x="395536" y="2564904"/>
            <a:ext cx="3312368" cy="1368152"/>
            <a:chOff x="395536" y="2564904"/>
            <a:chExt cx="3312368" cy="1368152"/>
          </a:xfrm>
        </p:grpSpPr>
        <p:sp>
          <p:nvSpPr>
            <p:cNvPr id="10" name="textruta 9"/>
            <p:cNvSpPr txBox="1"/>
            <p:nvPr/>
          </p:nvSpPr>
          <p:spPr>
            <a:xfrm>
              <a:off x="395536" y="2564904"/>
              <a:ext cx="3312368" cy="1152128"/>
            </a:xfrm>
            <a:prstGeom prst="rect">
              <a:avLst/>
            </a:prstGeom>
            <a:noFill/>
            <a:ln w="25400">
              <a:solidFill>
                <a:srgbClr val="273C8D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sv-SE" b="1" dirty="0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Förbundsdomarutbildning</a:t>
              </a:r>
              <a:endParaRPr lang="sv-SE" sz="1600" dirty="0">
                <a:cs typeface="Arial" pitchFamily="34" charset="0"/>
              </a:endParaRP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1 dag teori + 1 dag praktik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Förbundsdomare (Region)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Döma alla juniormatcher</a:t>
              </a:r>
            </a:p>
          </p:txBody>
        </p:sp>
        <p:sp>
          <p:nvSpPr>
            <p:cNvPr id="14" name="Upp 13"/>
            <p:cNvSpPr/>
            <p:nvPr/>
          </p:nvSpPr>
          <p:spPr>
            <a:xfrm>
              <a:off x="1691680" y="3717032"/>
              <a:ext cx="540000" cy="216024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18" name="Grupp 17"/>
          <p:cNvGrpSpPr/>
          <p:nvPr/>
        </p:nvGrpSpPr>
        <p:grpSpPr>
          <a:xfrm>
            <a:off x="395536" y="1196752"/>
            <a:ext cx="3312368" cy="1368152"/>
            <a:chOff x="395536" y="1196752"/>
            <a:chExt cx="3312368" cy="1368152"/>
          </a:xfrm>
        </p:grpSpPr>
        <p:sp>
          <p:nvSpPr>
            <p:cNvPr id="11" name="textruta 10"/>
            <p:cNvSpPr txBox="1"/>
            <p:nvPr/>
          </p:nvSpPr>
          <p:spPr>
            <a:xfrm>
              <a:off x="395536" y="1196752"/>
              <a:ext cx="3312368" cy="1152128"/>
            </a:xfrm>
            <a:prstGeom prst="rect">
              <a:avLst/>
            </a:prstGeom>
            <a:noFill/>
            <a:ln w="25400">
              <a:solidFill>
                <a:srgbClr val="273C8D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sv-SE" b="1" dirty="0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Elitdomarutbildning </a:t>
              </a:r>
              <a:endParaRPr lang="sv-SE" sz="1600" dirty="0">
                <a:cs typeface="Arial" pitchFamily="34" charset="0"/>
              </a:endParaRP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1 dag teori + 1 dag praktik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Elitdomare (</a:t>
              </a:r>
              <a:r>
                <a:rPr lang="sv-SE" sz="1600" dirty="0" err="1" smtClean="0">
                  <a:cs typeface="Arial" pitchFamily="34" charset="0"/>
                </a:rPr>
                <a:t>SvTF</a:t>
              </a:r>
              <a:r>
                <a:rPr lang="sv-SE" sz="1600" dirty="0" smtClean="0">
                  <a:cs typeface="Arial" pitchFamily="34" charset="0"/>
                </a:rPr>
                <a:t>)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Döma alla seniormatcher</a:t>
              </a:r>
            </a:p>
          </p:txBody>
        </p:sp>
        <p:sp>
          <p:nvSpPr>
            <p:cNvPr id="15" name="Upp 14"/>
            <p:cNvSpPr/>
            <p:nvPr/>
          </p:nvSpPr>
          <p:spPr>
            <a:xfrm>
              <a:off x="1691680" y="2348880"/>
              <a:ext cx="540000" cy="216024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20" name="Grupp 19"/>
          <p:cNvGrpSpPr/>
          <p:nvPr/>
        </p:nvGrpSpPr>
        <p:grpSpPr>
          <a:xfrm>
            <a:off x="3851920" y="1196752"/>
            <a:ext cx="3312368" cy="1368152"/>
            <a:chOff x="3851920" y="1196752"/>
            <a:chExt cx="3312368" cy="1368152"/>
          </a:xfrm>
        </p:grpSpPr>
        <p:sp>
          <p:nvSpPr>
            <p:cNvPr id="12" name="textruta 11"/>
            <p:cNvSpPr txBox="1"/>
            <p:nvPr/>
          </p:nvSpPr>
          <p:spPr>
            <a:xfrm>
              <a:off x="3851920" y="1196752"/>
              <a:ext cx="3312368" cy="1152128"/>
            </a:xfrm>
            <a:prstGeom prst="rect">
              <a:avLst/>
            </a:prstGeom>
            <a:noFill/>
            <a:ln w="25400">
              <a:solidFill>
                <a:srgbClr val="273C8D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sv-SE" b="1" dirty="0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Elit TL utbildning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1 dag teori + praktik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Elittävlingsledare (</a:t>
              </a:r>
              <a:r>
                <a:rPr lang="sv-SE" sz="1600" dirty="0" err="1" smtClean="0">
                  <a:cs typeface="Arial" pitchFamily="34" charset="0"/>
                </a:rPr>
                <a:t>SvTF</a:t>
              </a:r>
              <a:r>
                <a:rPr lang="sv-SE" sz="1600" dirty="0" smtClean="0">
                  <a:cs typeface="Arial" pitchFamily="34" charset="0"/>
                </a:rPr>
                <a:t>)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Ansvarig tävlingsledare i alla tävlingar</a:t>
              </a:r>
            </a:p>
          </p:txBody>
        </p:sp>
        <p:sp>
          <p:nvSpPr>
            <p:cNvPr id="16" name="Upp 15"/>
            <p:cNvSpPr/>
            <p:nvPr/>
          </p:nvSpPr>
          <p:spPr>
            <a:xfrm>
              <a:off x="5220072" y="2348880"/>
              <a:ext cx="540000" cy="216024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6705600" cy="648072"/>
          </a:xfrm>
        </p:spPr>
        <p:txBody>
          <a:bodyPr/>
          <a:lstStyle/>
          <a:p>
            <a:r>
              <a:rPr lang="sv-SE" dirty="0" smtClean="0"/>
              <a:t>ITF (ATP, WTA)</a:t>
            </a:r>
            <a:endParaRPr lang="sv-SE" dirty="0"/>
          </a:p>
        </p:txBody>
      </p:sp>
      <p:grpSp>
        <p:nvGrpSpPr>
          <p:cNvPr id="22" name="Grupp 21"/>
          <p:cNvGrpSpPr/>
          <p:nvPr/>
        </p:nvGrpSpPr>
        <p:grpSpPr>
          <a:xfrm>
            <a:off x="323528" y="4869160"/>
            <a:ext cx="6912528" cy="1152128"/>
            <a:chOff x="323528" y="4869160"/>
            <a:chExt cx="6912528" cy="1152128"/>
          </a:xfrm>
        </p:grpSpPr>
        <p:sp>
          <p:nvSpPr>
            <p:cNvPr id="4" name="textruta 3"/>
            <p:cNvSpPr txBox="1"/>
            <p:nvPr/>
          </p:nvSpPr>
          <p:spPr>
            <a:xfrm>
              <a:off x="323528" y="4869160"/>
              <a:ext cx="2160240" cy="1152128"/>
            </a:xfrm>
            <a:prstGeom prst="rect">
              <a:avLst/>
            </a:prstGeom>
            <a:noFill/>
            <a:ln w="25400">
              <a:solidFill>
                <a:srgbClr val="273C8D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sv-SE" b="1" dirty="0" err="1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Level</a:t>
              </a:r>
              <a:r>
                <a:rPr lang="sv-SE" b="1" dirty="0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 2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4 dagar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White </a:t>
              </a:r>
              <a:r>
                <a:rPr lang="sv-SE" sz="1600" dirty="0" err="1" smtClean="0">
                  <a:cs typeface="Arial" pitchFamily="34" charset="0"/>
                </a:rPr>
                <a:t>Chair</a:t>
              </a:r>
              <a:r>
                <a:rPr lang="sv-SE" sz="1600" dirty="0" smtClean="0">
                  <a:cs typeface="Arial" pitchFamily="34" charset="0"/>
                </a:rPr>
                <a:t> </a:t>
              </a:r>
              <a:r>
                <a:rPr lang="sv-SE" sz="1600" dirty="0" err="1">
                  <a:cs typeface="Arial" pitchFamily="34" charset="0"/>
                </a:rPr>
                <a:t>U</a:t>
              </a:r>
              <a:r>
                <a:rPr lang="sv-SE" sz="1600" dirty="0" err="1" smtClean="0">
                  <a:cs typeface="Arial" pitchFamily="34" charset="0"/>
                </a:rPr>
                <a:t>mpire</a:t>
              </a:r>
              <a:endParaRPr lang="sv-SE" sz="1600" dirty="0" smtClean="0">
                <a:cs typeface="Arial" pitchFamily="34" charset="0"/>
              </a:endParaRPr>
            </a:p>
            <a:p>
              <a:pPr algn="ctr"/>
              <a:r>
                <a:rPr lang="sv-SE" sz="1600" dirty="0">
                  <a:cs typeface="Arial" pitchFamily="34" charset="0"/>
                </a:rPr>
                <a:t>K</a:t>
              </a:r>
              <a:r>
                <a:rPr lang="sv-SE" sz="1600" dirty="0" smtClean="0">
                  <a:cs typeface="Arial" pitchFamily="34" charset="0"/>
                </a:rPr>
                <a:t>val i ATP/WTA</a:t>
              </a:r>
            </a:p>
          </p:txBody>
        </p:sp>
        <p:sp>
          <p:nvSpPr>
            <p:cNvPr id="5" name="textruta 4"/>
            <p:cNvSpPr txBox="1"/>
            <p:nvPr/>
          </p:nvSpPr>
          <p:spPr>
            <a:xfrm>
              <a:off x="2699792" y="4869160"/>
              <a:ext cx="2160000" cy="1152128"/>
            </a:xfrm>
            <a:prstGeom prst="rect">
              <a:avLst/>
            </a:prstGeom>
            <a:noFill/>
            <a:ln w="25400">
              <a:solidFill>
                <a:srgbClr val="273C8D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sv-SE" b="1" dirty="0" err="1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Level</a:t>
              </a:r>
              <a:r>
                <a:rPr lang="sv-SE" b="1" dirty="0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 2</a:t>
              </a:r>
            </a:p>
            <a:p>
              <a:pPr algn="ctr"/>
              <a:r>
                <a:rPr lang="sv-SE" sz="1600" dirty="0">
                  <a:cs typeface="Arial" pitchFamily="34" charset="0"/>
                </a:rPr>
                <a:t>2</a:t>
              </a:r>
              <a:r>
                <a:rPr lang="sv-SE" sz="1600" dirty="0" smtClean="0">
                  <a:cs typeface="Arial" pitchFamily="34" charset="0"/>
                </a:rPr>
                <a:t> dagar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White Referee</a:t>
              </a:r>
            </a:p>
            <a:p>
              <a:pPr algn="ctr"/>
              <a:r>
                <a:rPr lang="sv-SE" sz="1600" dirty="0" err="1" smtClean="0">
                  <a:cs typeface="Arial" pitchFamily="34" charset="0"/>
                </a:rPr>
                <a:t>Int</a:t>
              </a:r>
              <a:r>
                <a:rPr lang="sv-SE" sz="1600" dirty="0" smtClean="0">
                  <a:cs typeface="Arial" pitchFamily="34" charset="0"/>
                </a:rPr>
                <a:t>. juniortävlingar</a:t>
              </a:r>
            </a:p>
          </p:txBody>
        </p:sp>
        <p:sp>
          <p:nvSpPr>
            <p:cNvPr id="6" name="textruta 5"/>
            <p:cNvSpPr txBox="1"/>
            <p:nvPr/>
          </p:nvSpPr>
          <p:spPr>
            <a:xfrm>
              <a:off x="5076056" y="4869160"/>
              <a:ext cx="2160000" cy="1152128"/>
            </a:xfrm>
            <a:prstGeom prst="rect">
              <a:avLst/>
            </a:prstGeom>
            <a:noFill/>
            <a:ln w="25400">
              <a:solidFill>
                <a:srgbClr val="273C8D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sv-SE" b="1" dirty="0" err="1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Level</a:t>
              </a:r>
              <a:r>
                <a:rPr lang="sv-SE" b="1" dirty="0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 2</a:t>
              </a:r>
            </a:p>
            <a:p>
              <a:pPr algn="ctr"/>
              <a:r>
                <a:rPr lang="sv-SE" sz="1600" dirty="0">
                  <a:cs typeface="Arial" pitchFamily="34" charset="0"/>
                </a:rPr>
                <a:t>2</a:t>
              </a:r>
              <a:r>
                <a:rPr lang="sv-SE" sz="1600" dirty="0" smtClean="0">
                  <a:cs typeface="Arial" pitchFamily="34" charset="0"/>
                </a:rPr>
                <a:t> dagar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White </a:t>
              </a:r>
              <a:r>
                <a:rPr lang="sv-SE" sz="1600" dirty="0" err="1" smtClean="0">
                  <a:cs typeface="Arial" pitchFamily="34" charset="0"/>
                </a:rPr>
                <a:t>Chief</a:t>
              </a:r>
              <a:r>
                <a:rPr lang="sv-SE" sz="1600" dirty="0" smtClean="0">
                  <a:cs typeface="Arial" pitchFamily="34" charset="0"/>
                </a:rPr>
                <a:t> </a:t>
              </a:r>
              <a:r>
                <a:rPr lang="sv-SE" sz="1600" dirty="0" err="1" smtClean="0">
                  <a:cs typeface="Arial" pitchFamily="34" charset="0"/>
                </a:rPr>
                <a:t>Umpire</a:t>
              </a:r>
              <a:endParaRPr lang="sv-SE" sz="1600" dirty="0" smtClean="0">
                <a:cs typeface="Arial" pitchFamily="34" charset="0"/>
              </a:endParaRPr>
            </a:p>
            <a:p>
              <a:pPr algn="ctr"/>
              <a:r>
                <a:rPr lang="sv-SE" sz="1600" dirty="0" err="1" smtClean="0">
                  <a:cs typeface="Arial" pitchFamily="34" charset="0"/>
                </a:rPr>
                <a:t>Int</a:t>
              </a:r>
              <a:r>
                <a:rPr lang="sv-SE" sz="1600" dirty="0" smtClean="0">
                  <a:cs typeface="Arial" pitchFamily="34" charset="0"/>
                </a:rPr>
                <a:t>. seniortävlingar</a:t>
              </a:r>
            </a:p>
          </p:txBody>
        </p:sp>
      </p:grpSp>
      <p:sp>
        <p:nvSpPr>
          <p:cNvPr id="13" name="textruta 12"/>
          <p:cNvSpPr txBox="1"/>
          <p:nvPr/>
        </p:nvSpPr>
        <p:spPr>
          <a:xfrm>
            <a:off x="323528" y="1268760"/>
            <a:ext cx="2160240" cy="360040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sv-SE" b="1" dirty="0" smtClean="0">
                <a:solidFill>
                  <a:srgbClr val="273C8D"/>
                </a:solidFill>
                <a:latin typeface="Arial" pitchFamily="34" charset="0"/>
                <a:cs typeface="Arial" pitchFamily="34" charset="0"/>
              </a:rPr>
              <a:t>Huvuddomare</a:t>
            </a:r>
          </a:p>
        </p:txBody>
      </p:sp>
      <p:sp>
        <p:nvSpPr>
          <p:cNvPr id="14" name="textruta 13"/>
          <p:cNvSpPr txBox="1"/>
          <p:nvPr/>
        </p:nvSpPr>
        <p:spPr>
          <a:xfrm>
            <a:off x="2699792" y="1268760"/>
            <a:ext cx="2160240" cy="360040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sv-SE" b="1" dirty="0" smtClean="0">
                <a:solidFill>
                  <a:srgbClr val="273C8D"/>
                </a:solidFill>
                <a:latin typeface="Arial" pitchFamily="34" charset="0"/>
                <a:cs typeface="Arial" pitchFamily="34" charset="0"/>
              </a:rPr>
              <a:t>Tävlingsledare</a:t>
            </a:r>
          </a:p>
        </p:txBody>
      </p:sp>
      <p:sp>
        <p:nvSpPr>
          <p:cNvPr id="15" name="textruta 14"/>
          <p:cNvSpPr txBox="1"/>
          <p:nvPr/>
        </p:nvSpPr>
        <p:spPr>
          <a:xfrm>
            <a:off x="5076056" y="1268760"/>
            <a:ext cx="2160240" cy="360040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sv-SE" b="1" dirty="0" smtClean="0">
                <a:solidFill>
                  <a:srgbClr val="273C8D"/>
                </a:solidFill>
                <a:latin typeface="Arial" pitchFamily="34" charset="0"/>
                <a:cs typeface="Arial" pitchFamily="34" charset="0"/>
              </a:rPr>
              <a:t>Domarchef</a:t>
            </a:r>
          </a:p>
        </p:txBody>
      </p:sp>
      <p:grpSp>
        <p:nvGrpSpPr>
          <p:cNvPr id="24" name="Grupp 23"/>
          <p:cNvGrpSpPr/>
          <p:nvPr/>
        </p:nvGrpSpPr>
        <p:grpSpPr>
          <a:xfrm>
            <a:off x="323528" y="1988840"/>
            <a:ext cx="6912768" cy="1440160"/>
            <a:chOff x="323528" y="1988840"/>
            <a:chExt cx="6912768" cy="1440160"/>
          </a:xfrm>
        </p:grpSpPr>
        <p:sp>
          <p:nvSpPr>
            <p:cNvPr id="10" name="textruta 9"/>
            <p:cNvSpPr txBox="1"/>
            <p:nvPr/>
          </p:nvSpPr>
          <p:spPr>
            <a:xfrm>
              <a:off x="323528" y="1988840"/>
              <a:ext cx="2160240" cy="1152128"/>
            </a:xfrm>
            <a:prstGeom prst="rect">
              <a:avLst/>
            </a:prstGeom>
            <a:noFill/>
            <a:ln w="25400">
              <a:solidFill>
                <a:srgbClr val="273C8D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sv-SE" b="1" dirty="0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Utnämningar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Gold </a:t>
              </a:r>
              <a:r>
                <a:rPr lang="sv-SE" sz="1600" dirty="0" err="1" smtClean="0">
                  <a:cs typeface="Arial" pitchFamily="34" charset="0"/>
                </a:rPr>
                <a:t>Chair</a:t>
              </a:r>
              <a:r>
                <a:rPr lang="sv-SE" sz="1600" dirty="0" smtClean="0">
                  <a:cs typeface="Arial" pitchFamily="34" charset="0"/>
                </a:rPr>
                <a:t> </a:t>
              </a:r>
              <a:r>
                <a:rPr lang="sv-SE" sz="1600" dirty="0" err="1">
                  <a:cs typeface="Arial" pitchFamily="34" charset="0"/>
                </a:rPr>
                <a:t>U</a:t>
              </a:r>
              <a:r>
                <a:rPr lang="sv-SE" sz="1600" dirty="0" err="1" smtClean="0">
                  <a:cs typeface="Arial" pitchFamily="34" charset="0"/>
                </a:rPr>
                <a:t>mpire</a:t>
              </a:r>
              <a:endParaRPr lang="sv-SE" sz="1600" dirty="0" smtClean="0">
                <a:cs typeface="Arial" pitchFamily="34" charset="0"/>
              </a:endParaRP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Silver </a:t>
              </a:r>
              <a:r>
                <a:rPr lang="sv-SE" sz="1600" dirty="0" err="1" smtClean="0">
                  <a:cs typeface="Arial" pitchFamily="34" charset="0"/>
                </a:rPr>
                <a:t>Chair</a:t>
              </a:r>
              <a:r>
                <a:rPr lang="sv-SE" sz="1600" dirty="0" smtClean="0">
                  <a:cs typeface="Arial" pitchFamily="34" charset="0"/>
                </a:rPr>
                <a:t> </a:t>
              </a:r>
              <a:r>
                <a:rPr lang="sv-SE" sz="1600" dirty="0" err="1">
                  <a:cs typeface="Arial" pitchFamily="34" charset="0"/>
                </a:rPr>
                <a:t>U</a:t>
              </a:r>
              <a:r>
                <a:rPr lang="sv-SE" sz="1600" dirty="0" err="1" smtClean="0">
                  <a:cs typeface="Arial" pitchFamily="34" charset="0"/>
                </a:rPr>
                <a:t>mpire</a:t>
              </a:r>
              <a:endParaRPr lang="sv-SE" sz="1600" dirty="0" smtClean="0">
                <a:cs typeface="Arial" pitchFamily="34" charset="0"/>
              </a:endParaRP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Alla tävlingar</a:t>
              </a:r>
            </a:p>
          </p:txBody>
        </p:sp>
        <p:sp>
          <p:nvSpPr>
            <p:cNvPr id="11" name="textruta 10"/>
            <p:cNvSpPr txBox="1"/>
            <p:nvPr/>
          </p:nvSpPr>
          <p:spPr>
            <a:xfrm>
              <a:off x="2699792" y="1988840"/>
              <a:ext cx="2160240" cy="1152128"/>
            </a:xfrm>
            <a:prstGeom prst="rect">
              <a:avLst/>
            </a:prstGeom>
            <a:noFill/>
            <a:ln w="25400">
              <a:solidFill>
                <a:srgbClr val="273C8D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sv-SE" b="1" dirty="0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Utnämningar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Gold Referee</a:t>
              </a:r>
            </a:p>
            <a:p>
              <a:pPr algn="ctr"/>
              <a:endParaRPr lang="sv-SE" sz="1600" dirty="0" smtClean="0">
                <a:cs typeface="Arial" pitchFamily="34" charset="0"/>
              </a:endParaRP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Alla tävlingar</a:t>
              </a:r>
            </a:p>
          </p:txBody>
        </p:sp>
        <p:sp>
          <p:nvSpPr>
            <p:cNvPr id="12" name="textruta 11"/>
            <p:cNvSpPr txBox="1"/>
            <p:nvPr/>
          </p:nvSpPr>
          <p:spPr>
            <a:xfrm>
              <a:off x="5076056" y="1988840"/>
              <a:ext cx="2160240" cy="1152128"/>
            </a:xfrm>
            <a:prstGeom prst="rect">
              <a:avLst/>
            </a:prstGeom>
            <a:noFill/>
            <a:ln w="25400">
              <a:solidFill>
                <a:srgbClr val="273C8D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sv-SE" b="1" dirty="0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Utnämningar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Gold </a:t>
              </a:r>
              <a:r>
                <a:rPr lang="sv-SE" sz="1600" dirty="0" err="1" smtClean="0">
                  <a:cs typeface="Arial" pitchFamily="34" charset="0"/>
                </a:rPr>
                <a:t>Chief</a:t>
              </a:r>
              <a:r>
                <a:rPr lang="sv-SE" sz="1600" dirty="0" smtClean="0">
                  <a:cs typeface="Arial" pitchFamily="34" charset="0"/>
                </a:rPr>
                <a:t> </a:t>
              </a:r>
              <a:r>
                <a:rPr lang="sv-SE" sz="1600" dirty="0" err="1" smtClean="0">
                  <a:cs typeface="Arial" pitchFamily="34" charset="0"/>
                </a:rPr>
                <a:t>Umpire</a:t>
              </a:r>
              <a:endParaRPr lang="sv-SE" sz="1600" dirty="0" smtClean="0">
                <a:cs typeface="Arial" pitchFamily="34" charset="0"/>
              </a:endParaRPr>
            </a:p>
            <a:p>
              <a:pPr algn="ctr"/>
              <a:endParaRPr lang="sv-SE" sz="1600" dirty="0" smtClean="0">
                <a:cs typeface="Arial" pitchFamily="34" charset="0"/>
              </a:endParaRP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Alla tävlingar</a:t>
              </a:r>
            </a:p>
          </p:txBody>
        </p:sp>
        <p:sp>
          <p:nvSpPr>
            <p:cNvPr id="16" name="Upp 15"/>
            <p:cNvSpPr/>
            <p:nvPr/>
          </p:nvSpPr>
          <p:spPr>
            <a:xfrm>
              <a:off x="1187624" y="3140968"/>
              <a:ext cx="468000" cy="288032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9" name="Upp 18"/>
            <p:cNvSpPr/>
            <p:nvPr/>
          </p:nvSpPr>
          <p:spPr>
            <a:xfrm>
              <a:off x="3491880" y="3140968"/>
              <a:ext cx="468000" cy="288032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20" name="Upp 19"/>
            <p:cNvSpPr/>
            <p:nvPr/>
          </p:nvSpPr>
          <p:spPr>
            <a:xfrm>
              <a:off x="5868144" y="3140968"/>
              <a:ext cx="468000" cy="288032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23" name="Grupp 22"/>
          <p:cNvGrpSpPr/>
          <p:nvPr/>
        </p:nvGrpSpPr>
        <p:grpSpPr>
          <a:xfrm>
            <a:off x="323528" y="3429000"/>
            <a:ext cx="6912528" cy="1440160"/>
            <a:chOff x="323528" y="3429000"/>
            <a:chExt cx="6912528" cy="1440160"/>
          </a:xfrm>
        </p:grpSpPr>
        <p:sp>
          <p:nvSpPr>
            <p:cNvPr id="7" name="textruta 6"/>
            <p:cNvSpPr txBox="1"/>
            <p:nvPr/>
          </p:nvSpPr>
          <p:spPr>
            <a:xfrm>
              <a:off x="323528" y="3429000"/>
              <a:ext cx="2160240" cy="1152128"/>
            </a:xfrm>
            <a:prstGeom prst="rect">
              <a:avLst/>
            </a:prstGeom>
            <a:noFill/>
            <a:ln w="25400">
              <a:solidFill>
                <a:srgbClr val="273C8D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sv-SE" b="1" dirty="0" err="1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Level</a:t>
              </a:r>
              <a:r>
                <a:rPr lang="sv-SE" b="1" dirty="0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 3</a:t>
              </a:r>
            </a:p>
            <a:p>
              <a:pPr algn="ctr"/>
              <a:r>
                <a:rPr lang="sv-SE" sz="1600" dirty="0">
                  <a:cs typeface="Arial" pitchFamily="34" charset="0"/>
                </a:rPr>
                <a:t>3</a:t>
              </a:r>
              <a:r>
                <a:rPr lang="sv-SE" sz="1600" dirty="0" smtClean="0">
                  <a:cs typeface="Arial" pitchFamily="34" charset="0"/>
                </a:rPr>
                <a:t> dagar</a:t>
              </a:r>
            </a:p>
            <a:p>
              <a:pPr algn="ctr"/>
              <a:r>
                <a:rPr lang="sv-SE" sz="1600" dirty="0" err="1" smtClean="0">
                  <a:cs typeface="Arial" pitchFamily="34" charset="0"/>
                </a:rPr>
                <a:t>Bronze</a:t>
              </a:r>
              <a:r>
                <a:rPr lang="sv-SE" sz="1600" dirty="0" smtClean="0">
                  <a:cs typeface="Arial" pitchFamily="34" charset="0"/>
                </a:rPr>
                <a:t> </a:t>
              </a:r>
              <a:r>
                <a:rPr lang="sv-SE" sz="1600" dirty="0" err="1" smtClean="0">
                  <a:cs typeface="Arial" pitchFamily="34" charset="0"/>
                </a:rPr>
                <a:t>Chair</a:t>
              </a:r>
              <a:r>
                <a:rPr lang="sv-SE" sz="1600" dirty="0" smtClean="0">
                  <a:cs typeface="Arial" pitchFamily="34" charset="0"/>
                </a:rPr>
                <a:t> </a:t>
              </a:r>
              <a:r>
                <a:rPr lang="sv-SE" sz="1600" dirty="0" err="1">
                  <a:cs typeface="Arial" pitchFamily="34" charset="0"/>
                </a:rPr>
                <a:t>U</a:t>
              </a:r>
              <a:r>
                <a:rPr lang="sv-SE" sz="1600" dirty="0" err="1" smtClean="0">
                  <a:cs typeface="Arial" pitchFamily="34" charset="0"/>
                </a:rPr>
                <a:t>mpire</a:t>
              </a:r>
              <a:endParaRPr lang="sv-SE" sz="1600" dirty="0" smtClean="0">
                <a:cs typeface="Arial" pitchFamily="34" charset="0"/>
              </a:endParaRP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Kvart i ATP/WTA</a:t>
              </a:r>
            </a:p>
          </p:txBody>
        </p:sp>
        <p:sp>
          <p:nvSpPr>
            <p:cNvPr id="8" name="textruta 7"/>
            <p:cNvSpPr txBox="1"/>
            <p:nvPr/>
          </p:nvSpPr>
          <p:spPr>
            <a:xfrm>
              <a:off x="2699792" y="3429000"/>
              <a:ext cx="2160000" cy="1152128"/>
            </a:xfrm>
            <a:prstGeom prst="rect">
              <a:avLst/>
            </a:prstGeom>
            <a:noFill/>
            <a:ln w="25400">
              <a:solidFill>
                <a:srgbClr val="273C8D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sv-SE" b="1" dirty="0" err="1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Level</a:t>
              </a:r>
              <a:r>
                <a:rPr lang="sv-SE" b="1" dirty="0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 3</a:t>
              </a:r>
            </a:p>
            <a:p>
              <a:pPr algn="ctr"/>
              <a:r>
                <a:rPr lang="sv-SE" sz="1600" dirty="0">
                  <a:cs typeface="Arial" pitchFamily="34" charset="0"/>
                </a:rPr>
                <a:t>2</a:t>
              </a:r>
              <a:r>
                <a:rPr lang="sv-SE" sz="1600" dirty="0" smtClean="0">
                  <a:cs typeface="Arial" pitchFamily="34" charset="0"/>
                </a:rPr>
                <a:t> el 4 dagar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Silver Referee</a:t>
              </a:r>
            </a:p>
            <a:p>
              <a:pPr algn="ctr"/>
              <a:r>
                <a:rPr lang="sv-SE" sz="1600" dirty="0" err="1" smtClean="0">
                  <a:cs typeface="Arial" pitchFamily="34" charset="0"/>
                </a:rPr>
                <a:t>Int</a:t>
              </a:r>
              <a:r>
                <a:rPr lang="sv-SE" sz="1600" dirty="0" smtClean="0">
                  <a:cs typeface="Arial" pitchFamily="34" charset="0"/>
                </a:rPr>
                <a:t>. seniortävlingar</a:t>
              </a: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5076056" y="3429000"/>
              <a:ext cx="2160000" cy="1152128"/>
            </a:xfrm>
            <a:prstGeom prst="rect">
              <a:avLst/>
            </a:prstGeom>
            <a:noFill/>
            <a:ln w="25400">
              <a:solidFill>
                <a:srgbClr val="273C8D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sv-SE" b="1" dirty="0" err="1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Level</a:t>
              </a:r>
              <a:r>
                <a:rPr lang="sv-SE" b="1" dirty="0" smtClean="0">
                  <a:solidFill>
                    <a:srgbClr val="273C8D"/>
                  </a:solidFill>
                  <a:latin typeface="Arial" pitchFamily="34" charset="0"/>
                  <a:cs typeface="Arial" pitchFamily="34" charset="0"/>
                </a:rPr>
                <a:t> 3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1,5 el 4 dagar</a:t>
              </a: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Silver </a:t>
              </a:r>
              <a:r>
                <a:rPr lang="sv-SE" sz="1600" dirty="0" err="1" smtClean="0">
                  <a:cs typeface="Arial" pitchFamily="34" charset="0"/>
                </a:rPr>
                <a:t>Chief</a:t>
              </a:r>
              <a:r>
                <a:rPr lang="sv-SE" sz="1600" dirty="0" smtClean="0">
                  <a:cs typeface="Arial" pitchFamily="34" charset="0"/>
                </a:rPr>
                <a:t> </a:t>
              </a:r>
              <a:r>
                <a:rPr lang="sv-SE" sz="1600" dirty="0" err="1" smtClean="0">
                  <a:cs typeface="Arial" pitchFamily="34" charset="0"/>
                </a:rPr>
                <a:t>Umpire</a:t>
              </a:r>
              <a:endParaRPr lang="sv-SE" sz="1600" dirty="0" smtClean="0">
                <a:cs typeface="Arial" pitchFamily="34" charset="0"/>
              </a:endParaRPr>
            </a:p>
            <a:p>
              <a:pPr algn="ctr"/>
              <a:r>
                <a:rPr lang="sv-SE" sz="1600" dirty="0" smtClean="0">
                  <a:cs typeface="Arial" pitchFamily="34" charset="0"/>
                </a:rPr>
                <a:t>Alla tävlingar</a:t>
              </a:r>
            </a:p>
          </p:txBody>
        </p:sp>
        <p:sp>
          <p:nvSpPr>
            <p:cNvPr id="17" name="Upp 16"/>
            <p:cNvSpPr/>
            <p:nvPr/>
          </p:nvSpPr>
          <p:spPr>
            <a:xfrm>
              <a:off x="1187624" y="4581128"/>
              <a:ext cx="468000" cy="288032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8" name="Upp 17"/>
            <p:cNvSpPr/>
            <p:nvPr/>
          </p:nvSpPr>
          <p:spPr>
            <a:xfrm>
              <a:off x="3491880" y="4581128"/>
              <a:ext cx="468000" cy="288032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21" name="Upp 20"/>
            <p:cNvSpPr/>
            <p:nvPr/>
          </p:nvSpPr>
          <p:spPr>
            <a:xfrm>
              <a:off x="5868144" y="4581128"/>
              <a:ext cx="468000" cy="288032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vTF">
  <a:themeElements>
    <a:clrScheme name="Tennisforbundet">
      <a:dk1>
        <a:sysClr val="windowText" lastClr="000000"/>
      </a:dk1>
      <a:lt1>
        <a:sysClr val="window" lastClr="FFFFFF"/>
      </a:lt1>
      <a:dk2>
        <a:srgbClr val="273C8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  <a:ln w="25400">
          <a:solidFill>
            <a:srgbClr val="273C8D"/>
          </a:solidFill>
        </a:ln>
      </a:spPr>
      <a:bodyPr wrap="square" rtlCol="0">
        <a:noAutofit/>
      </a:bodyPr>
      <a:lstStyle>
        <a:defPPr algn="ctr">
          <a:defRPr b="1" dirty="0" smtClean="0">
            <a:solidFill>
              <a:srgbClr val="273C8D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SvTF</Template>
  <TotalTime>143</TotalTime>
  <Words>197</Words>
  <Application>Microsoft Office PowerPoint</Application>
  <PresentationFormat>Bildspel på skärmen (4:3)</PresentationFormat>
  <Paragraphs>74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4" baseType="lpstr">
      <vt:lpstr>SvTF</vt:lpstr>
      <vt:lpstr>Utbildningsstegen</vt:lpstr>
      <vt:lpstr>Funktionärsutbildningar</vt:lpstr>
      <vt:lpstr>ITF (ATP, WTA)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Utbildningsstegen</dc:title>
  <dc:creator>JohanC</dc:creator>
  <cp:lastModifiedBy>JohanC</cp:lastModifiedBy>
  <cp:revision>7</cp:revision>
  <dcterms:created xsi:type="dcterms:W3CDTF">2012-04-25T09:14:02Z</dcterms:created>
  <dcterms:modified xsi:type="dcterms:W3CDTF">2012-10-09T08:34:43Z</dcterms:modified>
</cp:coreProperties>
</file>