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handoutMasterIdLst>
    <p:handoutMasterId r:id="rId19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7315200" cy="96012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68" autoAdjust="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3446174E-0EC2-4124-9208-9EAC2B66BD84}" type="datetimeFigureOut">
              <a:rPr lang="sv-SE" smtClean="0"/>
              <a:t>2013-05-29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8582AB5F-72E6-4604-9340-84C951C6F56D}" type="slidenum">
              <a:rPr lang="sv-SE" smtClean="0"/>
              <a:t>‹#›</a:t>
            </a:fld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914400" y="1828800"/>
            <a:ext cx="5562600" cy="1470025"/>
          </a:xfrm>
        </p:spPr>
        <p:txBody>
          <a:bodyPr/>
          <a:lstStyle>
            <a:lvl1pPr algn="ctr">
              <a:defRPr sz="4000" baseline="0"/>
            </a:lvl1pPr>
          </a:lstStyle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914400" y="3584575"/>
            <a:ext cx="55626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smtClean="0"/>
              <a:t>Klicka här för att ändra format på underrubrik i bakgrunden</a:t>
            </a:r>
            <a:endParaRPr lang="sv-S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57200" y="1798637"/>
            <a:ext cx="6705600" cy="45259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62000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762000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 smtClean="0"/>
              <a:t>Klicka på ikonen för att lägga till en bild</a:t>
            </a:r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762000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objekt 4" descr="mall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6705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dirty="0" smtClean="0"/>
              <a:t>Klicka här för att ändra format</a:t>
            </a:r>
            <a:endParaRPr lang="sv-SE" dirty="0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828800"/>
            <a:ext cx="6705600" cy="4191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dirty="0" smtClean="0"/>
              <a:t>Klicka här för att ändra format på bakgrundstexten</a:t>
            </a:r>
          </a:p>
          <a:p>
            <a:pPr lvl="1"/>
            <a:r>
              <a:rPr lang="sv-SE" dirty="0" smtClean="0"/>
              <a:t>Nivå två</a:t>
            </a:r>
          </a:p>
          <a:p>
            <a:pPr lvl="2"/>
            <a:r>
              <a:rPr lang="sv-SE" dirty="0" smtClean="0"/>
              <a:t>Nivå tre</a:t>
            </a:r>
          </a:p>
          <a:p>
            <a:pPr lvl="3"/>
            <a:r>
              <a:rPr lang="sv-SE" dirty="0" smtClean="0"/>
              <a:t>Nivå fyra</a:t>
            </a:r>
          </a:p>
          <a:p>
            <a:pPr lvl="4"/>
            <a:r>
              <a:rPr lang="sv-SE" dirty="0" smtClean="0"/>
              <a:t>Nivå fem</a:t>
            </a:r>
            <a:endParaRPr lang="sv-S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b="1" kern="1200">
          <a:ln>
            <a:noFill/>
          </a:ln>
          <a:solidFill>
            <a:srgbClr val="273C8D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273C8D"/>
        </a:buClr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273C8D"/>
        </a:buClr>
        <a:buFont typeface="Arial"/>
        <a:buChar char="–"/>
        <a:defRPr sz="20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273C8D"/>
        </a:buClr>
        <a:buFont typeface="Arial"/>
        <a:buChar char="•"/>
        <a:defRPr sz="18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273C8D"/>
        </a:buClr>
        <a:buFont typeface="Arial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273C8D"/>
        </a:buClr>
        <a:buFont typeface="Arial"/>
        <a:buChar char="»"/>
        <a:defRPr sz="1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f.se/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v-SE" dirty="0" smtClean="0"/>
              <a:t>Tillämpningar och spelarkoden</a:t>
            </a:r>
            <a:endParaRPr lang="sv-SE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v-SE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v-SE" dirty="0" smtClean="0"/>
              <a:t>Spelarkoden</a:t>
            </a:r>
            <a:endParaRPr lang="sv-SE" dirty="0"/>
          </a:p>
        </p:txBody>
      </p:sp>
      <p:sp>
        <p:nvSpPr>
          <p:cNvPr id="5" name="Underrubrik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v-SE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Allmänt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/>
              <a:t>S</a:t>
            </a:r>
            <a:r>
              <a:rPr lang="sv-SE" dirty="0" smtClean="0"/>
              <a:t>pelaren ska inom tävlingsområdet uppträda på ett för tennissporten och honom själv hedrande sätt.</a:t>
            </a:r>
          </a:p>
          <a:p>
            <a:r>
              <a:rPr lang="sv-SE" dirty="0" smtClean="0"/>
              <a:t>Spelaren ska också följa de anvisningar som </a:t>
            </a:r>
            <a:r>
              <a:rPr lang="sv-SE" dirty="0" err="1" smtClean="0"/>
              <a:t>organisationskommitten</a:t>
            </a:r>
            <a:r>
              <a:rPr lang="sv-SE" dirty="0" smtClean="0"/>
              <a:t> och tävlingsledaren utfärdar</a:t>
            </a:r>
            <a:endParaRPr lang="sv-SE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Anti-doping bestämmelser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v-SE" dirty="0" smtClean="0"/>
              <a:t>Anti-doping bestämmelserna är antagna av RF och gäller alla dess medlemsförbund. De finns i sin helhet på </a:t>
            </a:r>
            <a:r>
              <a:rPr lang="sv-SE" dirty="0" err="1" smtClean="0">
                <a:hlinkClick r:id="rId2"/>
              </a:rPr>
              <a:t>www.rf.se</a:t>
            </a:r>
            <a:r>
              <a:rPr lang="sv-SE" dirty="0" smtClean="0"/>
              <a:t>. </a:t>
            </a:r>
          </a:p>
          <a:p>
            <a:r>
              <a:rPr lang="sv-SE" dirty="0" smtClean="0"/>
              <a:t>Om tävlingsspelare på hög nivå behöver använda dopingklassade läkemedel måste de söka dispens av RF.</a:t>
            </a:r>
          </a:p>
          <a:p>
            <a:r>
              <a:rPr lang="sv-SE" dirty="0" smtClean="0"/>
              <a:t>Hög tävlingsnivå:</a:t>
            </a:r>
          </a:p>
          <a:p>
            <a:pPr lvl="1">
              <a:buFont typeface="Courier New" pitchFamily="49" charset="0"/>
              <a:buChar char="o"/>
            </a:pPr>
            <a:r>
              <a:rPr lang="sv-SE" dirty="0"/>
              <a:t>Spelare som är uttagen till senior, junior, ungdomslandslag eller motsvarande.</a:t>
            </a:r>
          </a:p>
          <a:p>
            <a:pPr lvl="1">
              <a:buFont typeface="Courier New" pitchFamily="49" charset="0"/>
              <a:buChar char="o"/>
            </a:pPr>
            <a:r>
              <a:rPr lang="sv-SE" dirty="0" smtClean="0"/>
              <a:t>Spelare </a:t>
            </a:r>
            <a:r>
              <a:rPr lang="sv-SE" dirty="0"/>
              <a:t>som spelar i internationella tävlingar.</a:t>
            </a:r>
          </a:p>
          <a:p>
            <a:pPr lvl="1">
              <a:buFont typeface="Courier New" pitchFamily="49" charset="0"/>
              <a:buChar char="o"/>
            </a:pPr>
            <a:r>
              <a:rPr lang="sv-SE" dirty="0" smtClean="0"/>
              <a:t>Spelare </a:t>
            </a:r>
            <a:r>
              <a:rPr lang="sv-SE" dirty="0"/>
              <a:t>i Elitserien.</a:t>
            </a:r>
          </a:p>
          <a:p>
            <a:endParaRPr lang="sv-SE" dirty="0" smtClean="0"/>
          </a:p>
          <a:p>
            <a:endParaRPr lang="sv-SE" dirty="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Utrustning, klädsel och reklam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v-SE" dirty="0" smtClean="0"/>
              <a:t>Spelare ska vara prydligt klädd i hela och rena tenniskläder.</a:t>
            </a:r>
          </a:p>
          <a:p>
            <a:r>
              <a:rPr lang="sv-SE" dirty="0" smtClean="0"/>
              <a:t> I Kategori 1 tävlingar gäller de internationellt utfärdade reglerna. </a:t>
            </a:r>
          </a:p>
          <a:p>
            <a:r>
              <a:rPr lang="sv-SE" dirty="0" smtClean="0"/>
              <a:t>De reglerna som tas upp i detta avsnitt gäller i Kategori 2 tävlingar</a:t>
            </a:r>
          </a:p>
          <a:p>
            <a:r>
              <a:rPr lang="sv-SE" dirty="0" smtClean="0"/>
              <a:t>För kategori 3-5 tävlingar kan arrangören bortse från eller använda delar av dessa regler.</a:t>
            </a:r>
          </a:p>
          <a:p>
            <a:r>
              <a:rPr lang="sv-SE" dirty="0" smtClean="0"/>
              <a:t>Kolla alltid vad som gäller på den tävlingen där  du jobbar</a:t>
            </a:r>
            <a:endParaRPr lang="sv-SE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Tidsstraff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v-SE" dirty="0" smtClean="0"/>
              <a:t>”Bara lite långsam”</a:t>
            </a:r>
          </a:p>
          <a:p>
            <a:r>
              <a:rPr lang="sv-SE" dirty="0" smtClean="0"/>
              <a:t>Om en spelare överskrider tidsbestämmelserna ådöms han ett tidsstraff.</a:t>
            </a:r>
          </a:p>
          <a:p>
            <a:r>
              <a:rPr lang="sv-SE" dirty="0" smtClean="0"/>
              <a:t>Använd gärna tillsägelse</a:t>
            </a:r>
          </a:p>
          <a:p>
            <a:r>
              <a:rPr lang="sv-SE" dirty="0" smtClean="0"/>
              <a:t>Vid första förseelsen: Varning.</a:t>
            </a:r>
          </a:p>
          <a:p>
            <a:r>
              <a:rPr lang="sv-SE" dirty="0" smtClean="0"/>
              <a:t>Vid andra och efterföljande förseelser: Poängstraff.</a:t>
            </a:r>
          </a:p>
          <a:p>
            <a:endParaRPr lang="sv-SE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Poängstraffsystemet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v-SE" dirty="0" smtClean="0"/>
              <a:t>Fördröjning av spelet och Osportsligt uppträdande</a:t>
            </a:r>
          </a:p>
          <a:p>
            <a:r>
              <a:rPr lang="sv-SE" dirty="0" smtClean="0"/>
              <a:t>Då en spelare bestraffas enligt poängstraffsystemet tilldelas han vid</a:t>
            </a:r>
          </a:p>
          <a:p>
            <a:pPr lvl="1">
              <a:buFont typeface="Courier New" pitchFamily="49" charset="0"/>
              <a:buChar char="o"/>
            </a:pPr>
            <a:r>
              <a:rPr lang="sv-SE" dirty="0" smtClean="0"/>
              <a:t>Första förseelsen: Varning</a:t>
            </a:r>
          </a:p>
          <a:p>
            <a:pPr lvl="1">
              <a:buFont typeface="Courier New" pitchFamily="49" charset="0"/>
              <a:buChar char="o"/>
            </a:pPr>
            <a:r>
              <a:rPr lang="sv-SE" dirty="0" smtClean="0"/>
              <a:t>Andra förseelsen: Poängstraff</a:t>
            </a:r>
          </a:p>
          <a:p>
            <a:pPr lvl="1">
              <a:buFont typeface="Courier New" pitchFamily="49" charset="0"/>
              <a:buChar char="o"/>
            </a:pPr>
            <a:r>
              <a:rPr lang="sv-SE" dirty="0" smtClean="0"/>
              <a:t>Tredje förseelsen: </a:t>
            </a:r>
            <a:r>
              <a:rPr lang="sv-SE" dirty="0" err="1" smtClean="0"/>
              <a:t>Gamesttraff</a:t>
            </a:r>
            <a:endParaRPr lang="sv-SE" dirty="0" smtClean="0"/>
          </a:p>
          <a:p>
            <a:pPr lvl="1">
              <a:buFont typeface="Courier New" pitchFamily="49" charset="0"/>
              <a:buChar char="o"/>
            </a:pPr>
            <a:r>
              <a:rPr lang="sv-SE" dirty="0" smtClean="0"/>
              <a:t>Fjärde förseelsen: Matchstraff</a:t>
            </a:r>
          </a:p>
          <a:p>
            <a:r>
              <a:rPr lang="sv-SE" dirty="0" smtClean="0"/>
              <a:t>Vid upprepade små förseelser kan tillsägelse användas</a:t>
            </a:r>
          </a:p>
          <a:p>
            <a:endParaRPr lang="sv-SE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Annonsering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smtClean="0"/>
              <a:t>Tillsägelse sker som ett samtal vid sidbyte</a:t>
            </a:r>
          </a:p>
          <a:p>
            <a:r>
              <a:rPr lang="sv-SE" dirty="0" smtClean="0"/>
              <a:t>Annonsera tidstraff och brott mot spelarkoden enligt följande exempel:</a:t>
            </a:r>
          </a:p>
          <a:p>
            <a:r>
              <a:rPr lang="sv-SE" dirty="0" smtClean="0"/>
              <a:t>Tidstraff, Varning Andersson</a:t>
            </a:r>
          </a:p>
          <a:p>
            <a:r>
              <a:rPr lang="sv-SE" dirty="0" smtClean="0"/>
              <a:t>Osportsligt uppträdande, Varning Pettersson</a:t>
            </a:r>
          </a:p>
          <a:p>
            <a:r>
              <a:rPr lang="sv-SE" dirty="0" smtClean="0"/>
              <a:t>Fördröjning av spelet, Poängstraff Lundström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Grov förseelse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sv-SE" dirty="0" smtClean="0"/>
              <a:t>Vid grov förseelse kan matchstraff utdömas direkt</a:t>
            </a:r>
          </a:p>
          <a:p>
            <a:r>
              <a:rPr lang="sv-SE" dirty="0" smtClean="0"/>
              <a:t>Om förseelsen är avsiktligt riktad mot någon</a:t>
            </a:r>
          </a:p>
          <a:p>
            <a:pPr lvl="1">
              <a:buFont typeface="Courier New" pitchFamily="49" charset="0"/>
              <a:buChar char="o"/>
            </a:pPr>
            <a:r>
              <a:rPr lang="sv-SE" dirty="0" smtClean="0"/>
              <a:t>Fysiskt våld</a:t>
            </a:r>
          </a:p>
          <a:p>
            <a:pPr lvl="1">
              <a:buFont typeface="Courier New" pitchFamily="49" charset="0"/>
              <a:buChar char="o"/>
            </a:pPr>
            <a:r>
              <a:rPr lang="sv-SE" dirty="0" smtClean="0"/>
              <a:t>Hot om våld</a:t>
            </a:r>
          </a:p>
          <a:p>
            <a:pPr lvl="1">
              <a:buFont typeface="Courier New" pitchFamily="49" charset="0"/>
              <a:buChar char="o"/>
            </a:pPr>
            <a:r>
              <a:rPr lang="sv-SE" dirty="0" smtClean="0"/>
              <a:t>Förolämpa någon</a:t>
            </a:r>
          </a:p>
          <a:p>
            <a:pPr lvl="1">
              <a:buFont typeface="Courier New" pitchFamily="49" charset="0"/>
              <a:buChar char="o"/>
            </a:pPr>
            <a:r>
              <a:rPr lang="sv-SE" dirty="0" smtClean="0"/>
              <a:t>Kasta racket eller slå boll i avsikt att träffa någon</a:t>
            </a:r>
          </a:p>
          <a:p>
            <a:r>
              <a:rPr lang="sv-SE" dirty="0" smtClean="0"/>
              <a:t>Om förseelsen är oavsiktlig men resultatet blir riktigt illa</a:t>
            </a:r>
          </a:p>
          <a:p>
            <a:pPr lvl="1">
              <a:buFont typeface="Courier New" pitchFamily="49" charset="0"/>
              <a:buChar char="o"/>
            </a:pPr>
            <a:r>
              <a:rPr lang="sv-SE" dirty="0" smtClean="0"/>
              <a:t>Kasta ett racket som råkar träffa någon</a:t>
            </a:r>
          </a:p>
          <a:p>
            <a:pPr lvl="1">
              <a:buFont typeface="Courier New" pitchFamily="49" charset="0"/>
              <a:buChar char="o"/>
            </a:pPr>
            <a:r>
              <a:rPr lang="sv-SE" dirty="0" smtClean="0"/>
              <a:t>Slå en boll som råkar träffa någon</a:t>
            </a:r>
          </a:p>
          <a:p>
            <a:r>
              <a:rPr lang="sv-SE" dirty="0" smtClean="0"/>
              <a:t>Avsikt - Resultat</a:t>
            </a:r>
            <a:endParaRPr lang="sv-SE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sv-SE" dirty="0" smtClean="0"/>
              <a:t>Svenska </a:t>
            </a:r>
            <a:r>
              <a:rPr lang="sv-SE" dirty="0" err="1" smtClean="0"/>
              <a:t>Tillämpnings-bestämmelser</a:t>
            </a:r>
            <a:endParaRPr lang="sv-SE" dirty="0"/>
          </a:p>
        </p:txBody>
      </p:sp>
      <p:sp>
        <p:nvSpPr>
          <p:cNvPr id="5" name="Underrubrik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v-SE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Möjlighet att lämna banan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sv-SE" dirty="0" smtClean="0"/>
              <a:t>En spelare kan tillåtas lämna banan:</a:t>
            </a:r>
          </a:p>
          <a:p>
            <a:r>
              <a:rPr lang="sv-SE" dirty="0" smtClean="0"/>
              <a:t>Rimlig tid vid setbreak för att:</a:t>
            </a:r>
          </a:p>
          <a:p>
            <a:pPr lvl="1">
              <a:buFont typeface="Courier New" pitchFamily="49" charset="0"/>
              <a:buChar char="o"/>
            </a:pPr>
            <a:r>
              <a:rPr lang="sv-SE" dirty="0" smtClean="0"/>
              <a:t>Gå på toaletten och/eller</a:t>
            </a:r>
          </a:p>
          <a:p>
            <a:pPr lvl="1">
              <a:buFont typeface="Courier New" pitchFamily="49" charset="0"/>
              <a:buChar char="o"/>
            </a:pPr>
            <a:r>
              <a:rPr lang="sv-SE" dirty="0" smtClean="0"/>
              <a:t>Fylla på vattenflaska och/eller</a:t>
            </a:r>
          </a:p>
          <a:p>
            <a:pPr lvl="1">
              <a:buFont typeface="Courier New" pitchFamily="49" charset="0"/>
              <a:buChar char="o"/>
            </a:pPr>
            <a:r>
              <a:rPr lang="sv-SE" dirty="0" smtClean="0"/>
              <a:t>Byta tröja (endast damer)</a:t>
            </a:r>
          </a:p>
          <a:p>
            <a:r>
              <a:rPr lang="sv-SE" dirty="0" smtClean="0"/>
              <a:t>Rimlig tid för att byta trasig utrustning</a:t>
            </a:r>
          </a:p>
          <a:p>
            <a:r>
              <a:rPr lang="sv-SE" dirty="0" smtClean="0"/>
              <a:t>På egen tid för:</a:t>
            </a:r>
          </a:p>
          <a:p>
            <a:pPr lvl="1">
              <a:buFont typeface="Courier New" pitchFamily="49" charset="0"/>
              <a:buChar char="o"/>
            </a:pPr>
            <a:r>
              <a:rPr lang="sv-SE" dirty="0" smtClean="0"/>
              <a:t>Att hämta en annan racket</a:t>
            </a:r>
          </a:p>
          <a:p>
            <a:pPr lvl="1">
              <a:buFont typeface="Courier New" pitchFamily="49" charset="0"/>
              <a:buChar char="o"/>
            </a:pPr>
            <a:r>
              <a:rPr lang="sv-SE" dirty="0" smtClean="0"/>
              <a:t>Ytterligare toalettbesök</a:t>
            </a:r>
          </a:p>
          <a:p>
            <a:pPr>
              <a:buNone/>
            </a:pPr>
            <a:r>
              <a:rPr lang="sv-SE" dirty="0" smtClean="0"/>
              <a:t>Spelaren måste ha tillåtelse att lämna banan</a:t>
            </a:r>
          </a:p>
          <a:p>
            <a:endParaRPr lang="sv-SE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Regler för toalettbesök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smtClean="0"/>
              <a:t>Toalettbesök ska göras vid setbreak</a:t>
            </a:r>
          </a:p>
          <a:p>
            <a:r>
              <a:rPr lang="sv-SE" dirty="0" smtClean="0"/>
              <a:t>Om spelaren inte kan vänta kan funktionär tillåta att avbrottet görs vid sidbyte</a:t>
            </a:r>
          </a:p>
          <a:p>
            <a:r>
              <a:rPr lang="sv-SE" dirty="0" smtClean="0"/>
              <a:t>Vid fråga om att gå mitt i ett set</a:t>
            </a:r>
          </a:p>
          <a:p>
            <a:pPr lvl="1">
              <a:buFont typeface="Courier New" pitchFamily="49" charset="0"/>
              <a:buChar char="o"/>
            </a:pPr>
            <a:r>
              <a:rPr lang="sv-SE" dirty="0" smtClean="0"/>
              <a:t>Svara: ”Du får göra det i setbreak”</a:t>
            </a:r>
          </a:p>
          <a:p>
            <a:pPr lvl="1">
              <a:buFont typeface="Courier New" pitchFamily="49" charset="0"/>
              <a:buChar char="o"/>
            </a:pPr>
            <a:r>
              <a:rPr lang="sv-SE" dirty="0" smtClean="0"/>
              <a:t>Om spelaren inte kan vänta ”Du får gå i nästa sidbyte”</a:t>
            </a:r>
            <a:endParaRPr lang="sv-SE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Medicinsk behandling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smtClean="0"/>
              <a:t>Ingen extra tid för att återhämta sig</a:t>
            </a:r>
          </a:p>
          <a:p>
            <a:r>
              <a:rPr lang="sv-SE" dirty="0" smtClean="0"/>
              <a:t>Ett tre minuters avbrott för behandling per skada. (Kramp räknas som en skada)</a:t>
            </a:r>
          </a:p>
          <a:p>
            <a:r>
              <a:rPr lang="sv-SE" dirty="0" smtClean="0"/>
              <a:t>Spelaren väljer om han vill ha avbrottet direkt, vid gamets slut eller vid nästa sidbyte</a:t>
            </a:r>
          </a:p>
          <a:p>
            <a:r>
              <a:rPr lang="sv-SE" dirty="0" smtClean="0"/>
              <a:t>Efter avbrottet kan spelaren få hjälp i ytterligare två sidbyten.</a:t>
            </a:r>
            <a:endParaRPr lang="sv-SE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Medicinsk behandling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smtClean="0"/>
              <a:t>Avbrottet ska ske på följande set:</a:t>
            </a:r>
          </a:p>
          <a:p>
            <a:r>
              <a:rPr lang="sv-SE" dirty="0" smtClean="0"/>
              <a:t>Undersökning på kortast möjliga tid</a:t>
            </a:r>
          </a:p>
          <a:p>
            <a:r>
              <a:rPr lang="sv-SE" dirty="0" smtClean="0"/>
              <a:t>Den undersökande avgör om det blir avbrott eller inte</a:t>
            </a:r>
          </a:p>
          <a:p>
            <a:r>
              <a:rPr lang="sv-SE" dirty="0" smtClean="0"/>
              <a:t>Domaren tar tid på behandlingen</a:t>
            </a:r>
          </a:p>
          <a:p>
            <a:r>
              <a:rPr lang="sv-SE" dirty="0" smtClean="0"/>
              <a:t>Då behandlingen är färdig säger domaren ”time”</a:t>
            </a:r>
            <a:endParaRPr lang="sv-SE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Medicinsk behandling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smtClean="0"/>
              <a:t>Vem får hjälpa spelaren?</a:t>
            </a:r>
          </a:p>
          <a:p>
            <a:pPr lvl="1">
              <a:buFont typeface="Courier New" pitchFamily="49" charset="0"/>
              <a:buChar char="o"/>
            </a:pPr>
            <a:r>
              <a:rPr lang="sv-SE" dirty="0" smtClean="0"/>
              <a:t>Medicinskt utbildad person</a:t>
            </a:r>
          </a:p>
          <a:p>
            <a:pPr lvl="1">
              <a:buFont typeface="Courier New" pitchFamily="49" charset="0"/>
              <a:buChar char="o"/>
            </a:pPr>
            <a:r>
              <a:rPr lang="sv-SE" dirty="0" smtClean="0"/>
              <a:t>Tränare, förälder, annan person</a:t>
            </a:r>
          </a:p>
          <a:p>
            <a:pPr lvl="1">
              <a:buFont typeface="Courier New" pitchFamily="49" charset="0"/>
              <a:buChar char="o"/>
            </a:pPr>
            <a:r>
              <a:rPr lang="sv-SE" dirty="0" smtClean="0"/>
              <a:t>Spelaren själv</a:t>
            </a:r>
          </a:p>
          <a:p>
            <a:r>
              <a:rPr lang="sv-SE" dirty="0" smtClean="0"/>
              <a:t>Om behandlingen inte görs av medicinskt utbildad person bortfaller tiden för undersökning av skadan.</a:t>
            </a:r>
            <a:endParaRPr lang="sv-SE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Spel utan huvuddomare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sv-SE" dirty="0" smtClean="0"/>
              <a:t>Spelarna ansvarar för domslut på sin sida av nätet</a:t>
            </a:r>
          </a:p>
          <a:p>
            <a:r>
              <a:rPr lang="sv-SE" dirty="0" smtClean="0"/>
              <a:t>Alla domslut måste göras omedelbart efter att bollen studsat och så högt att motståndaren kan höra det</a:t>
            </a:r>
          </a:p>
          <a:p>
            <a:r>
              <a:rPr lang="sv-SE" dirty="0" smtClean="0"/>
              <a:t>Om spelaren är osäker ska han döma till motståndarens fördel</a:t>
            </a:r>
          </a:p>
          <a:p>
            <a:r>
              <a:rPr lang="sv-SE" dirty="0" smtClean="0"/>
              <a:t>Servaren ska meddela poängställningen inför varje poängs början.</a:t>
            </a:r>
          </a:p>
          <a:p>
            <a:r>
              <a:rPr lang="sv-SE" dirty="0" smtClean="0"/>
              <a:t>Om spelaren dömer ut en boll och sedan inser att den var rätt ska bollen spelas om, såvida inte det var ett poängavgörande slag eller att spelaren gjort samma misstag tidigare i matchen. I så fall förlorar spelaren poängen. </a:t>
            </a:r>
          </a:p>
          <a:p>
            <a:endParaRPr lang="sv-SE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Spel utan huvuddomare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v-SE" dirty="0" smtClean="0"/>
              <a:t>På grusbana gäller även:</a:t>
            </a:r>
          </a:p>
          <a:p>
            <a:r>
              <a:rPr lang="sv-SE" dirty="0" smtClean="0"/>
              <a:t>Ett bollmärke kan kollas för ett slag som avslutat poängen eller när spelet stoppats av en spelare </a:t>
            </a:r>
          </a:p>
          <a:p>
            <a:r>
              <a:rPr lang="sv-SE" dirty="0" smtClean="0"/>
              <a:t>Spelaren kan be motståndaren visa märket och därefter gå över på motståndarens sida och titta på märket.</a:t>
            </a:r>
          </a:p>
          <a:p>
            <a:r>
              <a:rPr lang="sv-SE" dirty="0" smtClean="0"/>
              <a:t>Om spelaren dömer ut en boll och sedan inser att den var rätt förlorar han poängen</a:t>
            </a:r>
          </a:p>
          <a:p>
            <a:endParaRPr lang="sv-SE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vTF">
  <a:themeElements>
    <a:clrScheme name="Tennisforbundet">
      <a:dk1>
        <a:sysClr val="windowText" lastClr="000000"/>
      </a:dk1>
      <a:lt1>
        <a:sysClr val="window" lastClr="FFFFFF"/>
      </a:lt1>
      <a:dk2>
        <a:srgbClr val="273C8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SvTF</Template>
  <TotalTime>286</TotalTime>
  <Words>710</Words>
  <Application>Microsoft Office PowerPoint</Application>
  <PresentationFormat>Bildspel på skärmen (4:3)</PresentationFormat>
  <Paragraphs>95</Paragraphs>
  <Slides>17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Bildrubriker</vt:lpstr>
      </vt:variant>
      <vt:variant>
        <vt:i4>17</vt:i4>
      </vt:variant>
    </vt:vector>
  </HeadingPairs>
  <TitlesOfParts>
    <vt:vector size="18" baseType="lpstr">
      <vt:lpstr>SvTF</vt:lpstr>
      <vt:lpstr>Tillämpningar och spelarkoden</vt:lpstr>
      <vt:lpstr>Svenska Tillämpnings-bestämmelser</vt:lpstr>
      <vt:lpstr>Möjlighet att lämna banan</vt:lpstr>
      <vt:lpstr>Regler för toalettbesök</vt:lpstr>
      <vt:lpstr>Medicinsk behandling</vt:lpstr>
      <vt:lpstr>Medicinsk behandling</vt:lpstr>
      <vt:lpstr>Medicinsk behandling</vt:lpstr>
      <vt:lpstr>Spel utan huvuddomare</vt:lpstr>
      <vt:lpstr>Spel utan huvuddomare</vt:lpstr>
      <vt:lpstr>Spelarkoden</vt:lpstr>
      <vt:lpstr>Allmänt</vt:lpstr>
      <vt:lpstr>Anti-doping bestämmelser</vt:lpstr>
      <vt:lpstr>Utrustning, klädsel och reklam</vt:lpstr>
      <vt:lpstr>Tidsstraff</vt:lpstr>
      <vt:lpstr>Poängstraffsystemet</vt:lpstr>
      <vt:lpstr>Annonsering</vt:lpstr>
      <vt:lpstr>Grov förseelse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Tillämpningar och spelarkoden</dc:title>
  <dc:creator>JohanC</dc:creator>
  <cp:lastModifiedBy>JohanC</cp:lastModifiedBy>
  <cp:revision>12</cp:revision>
  <dcterms:created xsi:type="dcterms:W3CDTF">2012-04-11T08:47:21Z</dcterms:created>
  <dcterms:modified xsi:type="dcterms:W3CDTF">2013-05-29T13:21:53Z</dcterms:modified>
</cp:coreProperties>
</file>