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73" r:id="rId5"/>
    <p:sldId id="274" r:id="rId6"/>
    <p:sldId id="259" r:id="rId7"/>
    <p:sldId id="283" r:id="rId8"/>
    <p:sldId id="284" r:id="rId9"/>
    <p:sldId id="260" r:id="rId10"/>
    <p:sldId id="285" r:id="rId11"/>
    <p:sldId id="261" r:id="rId12"/>
    <p:sldId id="286" r:id="rId13"/>
    <p:sldId id="287" r:id="rId14"/>
    <p:sldId id="262" r:id="rId15"/>
    <p:sldId id="288" r:id="rId16"/>
    <p:sldId id="263" r:id="rId17"/>
    <p:sldId id="289" r:id="rId18"/>
    <p:sldId id="290" r:id="rId19"/>
    <p:sldId id="291" r:id="rId20"/>
    <p:sldId id="292" r:id="rId21"/>
  </p:sldIdLst>
  <p:sldSz cx="9144000" cy="6858000" type="screen4x3"/>
  <p:notesSz cx="7315200" cy="96012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3C8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4F430E3-B6D5-4644-8487-161C80338981}" type="datetimeFigureOut">
              <a:rPr lang="sv-SE" smtClean="0"/>
              <a:t>2012-08-23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91AC83D-F396-45D8-8446-43EE82279AE9}" type="slidenum">
              <a:rPr lang="sv-SE" smtClean="0"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D771A4F-8B2B-430E-94CB-5B27C03B8A0D}" type="datetimeFigureOut">
              <a:rPr lang="sv-SE" smtClean="0"/>
              <a:pPr/>
              <a:t>2012-08-23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8F93982-907C-4843-8858-5AA5B00DF0AE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914400" y="1828800"/>
            <a:ext cx="5562600" cy="1470025"/>
          </a:xfrm>
        </p:spPr>
        <p:txBody>
          <a:bodyPr/>
          <a:lstStyle>
            <a:lvl1pPr algn="ctr">
              <a:defRPr sz="4000" baseline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914400" y="3584575"/>
            <a:ext cx="55626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798637"/>
            <a:ext cx="6705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20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7620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Klicka på ikonen för att lägga till en bild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7620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mal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67056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ln>
            <a:noFill/>
          </a:ln>
          <a:solidFill>
            <a:srgbClr val="273C8D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Linjedomarkunskap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Baslinjedomare</a:t>
            </a:r>
            <a:endParaRPr lang="sv-SE" dirty="0"/>
          </a:p>
        </p:txBody>
      </p:sp>
      <p:pic>
        <p:nvPicPr>
          <p:cNvPr id="6" name="Picture 8" descr="Bild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10165" r="14395"/>
          <a:stretch>
            <a:fillRect/>
          </a:stretch>
        </p:blipFill>
        <p:spPr bwMode="auto">
          <a:xfrm>
            <a:off x="539552" y="1700808"/>
            <a:ext cx="2476406" cy="346503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467544" y="5373216"/>
            <a:ext cx="25146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400" b="1" dirty="0">
                <a:latin typeface="Arial" charset="0"/>
              </a:rPr>
              <a:t>Baslinjedomaren </a:t>
            </a:r>
            <a:r>
              <a:rPr lang="sv-SE" sz="1400" b="1" dirty="0" smtClean="0">
                <a:latin typeface="Arial" charset="0"/>
              </a:rPr>
              <a:t>ska </a:t>
            </a:r>
            <a:r>
              <a:rPr lang="sv-SE" sz="1400" b="1" dirty="0">
                <a:latin typeface="Arial" charset="0"/>
              </a:rPr>
              <a:t>sitta upprätt med stolen vinklad mot huvuddomaren</a:t>
            </a:r>
          </a:p>
        </p:txBody>
      </p:sp>
      <p:grpSp>
        <p:nvGrpSpPr>
          <p:cNvPr id="10" name="Grupp 9"/>
          <p:cNvGrpSpPr/>
          <p:nvPr/>
        </p:nvGrpSpPr>
        <p:grpSpPr>
          <a:xfrm>
            <a:off x="3491880" y="1700808"/>
            <a:ext cx="2376264" cy="4483080"/>
            <a:chOff x="3491880" y="1700808"/>
            <a:chExt cx="2376264" cy="4483080"/>
          </a:xfrm>
        </p:grpSpPr>
        <p:pic>
          <p:nvPicPr>
            <p:cNvPr id="7" name="Picture 9" descr="Bild7"/>
            <p:cNvPicPr>
              <a:picLocks noChangeAspect="1" noChangeArrowheads="1"/>
            </p:cNvPicPr>
            <p:nvPr/>
          </p:nvPicPr>
          <p:blipFill>
            <a:blip r:embed="rId3" cstate="print"/>
            <a:srcRect t="4347" r="20589"/>
            <a:stretch>
              <a:fillRect/>
            </a:stretch>
          </p:blipFill>
          <p:spPr bwMode="auto">
            <a:xfrm>
              <a:off x="3563888" y="1700808"/>
              <a:ext cx="2304256" cy="346392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3491880" y="5445224"/>
              <a:ext cx="2286000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v-SE" sz="1400" b="1" dirty="0" smtClean="0">
                  <a:latin typeface="Arial" charset="0"/>
                </a:rPr>
                <a:t>”Fotfel</a:t>
              </a:r>
              <a:r>
                <a:rPr lang="sv-SE" sz="1400" b="1" dirty="0">
                  <a:latin typeface="Arial" charset="0"/>
                </a:rPr>
                <a:t>” </a:t>
              </a:r>
              <a:r>
                <a:rPr lang="sv-SE" sz="1400" b="1" dirty="0" smtClean="0">
                  <a:latin typeface="Arial" charset="0"/>
                </a:rPr>
                <a:t>ska </a:t>
              </a:r>
              <a:r>
                <a:rPr lang="sv-SE" sz="1400" b="1" dirty="0">
                  <a:latin typeface="Arial" charset="0"/>
                </a:rPr>
                <a:t>signaleras genom att armen sträcks rakt upp i luften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Servelinjedomare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Extremt fokuserad under kort tid</a:t>
            </a:r>
          </a:p>
          <a:p>
            <a:r>
              <a:rPr lang="sv-SE" dirty="0" smtClean="0"/>
              <a:t>Fixera linjen innan spelaren träffar bollen</a:t>
            </a:r>
          </a:p>
          <a:p>
            <a:r>
              <a:rPr lang="sv-SE" dirty="0" smtClean="0"/>
              <a:t>Följ ej bollen med blicken</a:t>
            </a:r>
          </a:p>
          <a:p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Servelinjedomare</a:t>
            </a:r>
            <a:endParaRPr lang="sv-SE" dirty="0"/>
          </a:p>
        </p:txBody>
      </p:sp>
      <p:pic>
        <p:nvPicPr>
          <p:cNvPr id="6" name="Picture 10" descr="Bild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8801"/>
          <a:stretch>
            <a:fillRect/>
          </a:stretch>
        </p:blipFill>
        <p:spPr bwMode="auto">
          <a:xfrm>
            <a:off x="3491880" y="1700808"/>
            <a:ext cx="3006219" cy="439248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467544" y="2636912"/>
            <a:ext cx="3048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400" b="1" dirty="0">
                <a:latin typeface="Arial" charset="0"/>
              </a:rPr>
              <a:t>Från det att servaren påbörjar serverörelsen </a:t>
            </a:r>
            <a:r>
              <a:rPr lang="sv-SE" sz="1400" b="1" dirty="0" smtClean="0">
                <a:latin typeface="Arial" charset="0"/>
              </a:rPr>
              <a:t>ska </a:t>
            </a:r>
            <a:r>
              <a:rPr lang="sv-SE" sz="1400" b="1" dirty="0" err="1" smtClean="0">
                <a:latin typeface="Arial" charset="0"/>
              </a:rPr>
              <a:t>servelinje-domaren</a:t>
            </a:r>
            <a:r>
              <a:rPr lang="sv-SE" sz="1400" b="1" dirty="0" smtClean="0">
                <a:latin typeface="Arial" charset="0"/>
              </a:rPr>
              <a:t> </a:t>
            </a:r>
            <a:r>
              <a:rPr lang="sv-SE" sz="1400" b="1" dirty="0">
                <a:latin typeface="Arial" charset="0"/>
              </a:rPr>
              <a:t>koncentrera sig på servelinjen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Bas- och Servelinjedomare</a:t>
            </a:r>
            <a:endParaRPr lang="sv-SE" dirty="0"/>
          </a:p>
        </p:txBody>
      </p:sp>
      <p:grpSp>
        <p:nvGrpSpPr>
          <p:cNvPr id="12" name="Grupp 11"/>
          <p:cNvGrpSpPr/>
          <p:nvPr/>
        </p:nvGrpSpPr>
        <p:grpSpPr>
          <a:xfrm>
            <a:off x="539552" y="3933055"/>
            <a:ext cx="6001710" cy="1872209"/>
            <a:chOff x="539552" y="3933055"/>
            <a:chExt cx="6001710" cy="1872209"/>
          </a:xfrm>
        </p:grpSpPr>
        <p:pic>
          <p:nvPicPr>
            <p:cNvPr id="8" name="Picture 10" descr="Bild1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75856" y="3933055"/>
              <a:ext cx="1465207" cy="1872209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pic>
          <p:nvPicPr>
            <p:cNvPr id="9" name="Picture 11" descr="Bild1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76056" y="3933056"/>
              <a:ext cx="1465206" cy="1872208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539552" y="4077072"/>
              <a:ext cx="2448272" cy="116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v-SE" sz="1400" b="1" dirty="0">
                  <a:latin typeface="Arial" charset="0"/>
                </a:rPr>
                <a:t>När linjedomaren sitter på samma sida som huvuddomaren </a:t>
              </a:r>
              <a:r>
                <a:rPr lang="sv-SE" sz="1400" b="1" dirty="0" smtClean="0">
                  <a:latin typeface="Arial" charset="0"/>
                </a:rPr>
                <a:t>ska signalerna </a:t>
              </a:r>
              <a:r>
                <a:rPr lang="sv-SE" sz="1400" b="1" dirty="0">
                  <a:latin typeface="Arial" charset="0"/>
                </a:rPr>
                <a:t>ges enligt bilderna till höger:</a:t>
              </a:r>
            </a:p>
          </p:txBody>
        </p:sp>
      </p:grpSp>
      <p:pic>
        <p:nvPicPr>
          <p:cNvPr id="6" name="Picture 8" descr="Bild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lum bright="10000" contrast="10000"/>
          </a:blip>
          <a:srcRect t="12030"/>
          <a:stretch>
            <a:fillRect/>
          </a:stretch>
        </p:blipFill>
        <p:spPr bwMode="auto">
          <a:xfrm>
            <a:off x="3275856" y="1700808"/>
            <a:ext cx="1466216" cy="187220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7" name="Picture 9" descr="Bild14"/>
          <p:cNvPicPr>
            <a:picLocks noChangeAspect="1" noChangeArrowheads="1"/>
          </p:cNvPicPr>
          <p:nvPr/>
        </p:nvPicPr>
        <p:blipFill>
          <a:blip r:embed="rId5" cstate="print"/>
          <a:srcRect t="6667" r="6696"/>
          <a:stretch>
            <a:fillRect/>
          </a:stretch>
        </p:blipFill>
        <p:spPr bwMode="auto">
          <a:xfrm>
            <a:off x="5076056" y="1700808"/>
            <a:ext cx="1465206" cy="187220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467544" y="1916832"/>
            <a:ext cx="26670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400" b="1" dirty="0">
                <a:latin typeface="Arial" charset="0"/>
              </a:rPr>
              <a:t>När linjedomaren sitter på motsatta sidan av banan mot huvuddomaren </a:t>
            </a:r>
            <a:r>
              <a:rPr lang="sv-SE" sz="1400" b="1" dirty="0" smtClean="0">
                <a:latin typeface="Arial" charset="0"/>
              </a:rPr>
              <a:t>ska signalerna </a:t>
            </a:r>
            <a:r>
              <a:rPr lang="sv-SE" sz="1400" b="1" dirty="0">
                <a:latin typeface="Arial" charset="0"/>
              </a:rPr>
              <a:t>ges enligt bilderna till höger: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Ändra domslut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Om du inser att ditt domslut är fel skall du rätta det så fort som möjligt</a:t>
            </a:r>
          </a:p>
          <a:p>
            <a:r>
              <a:rPr lang="sv-SE" dirty="0" smtClean="0"/>
              <a:t>Får ej ändra domslut efter vädjan eller protest från spelare</a:t>
            </a:r>
          </a:p>
          <a:p>
            <a:r>
              <a:rPr lang="sv-SE" dirty="0" smtClean="0"/>
              <a:t>Om huvuddomaren ändrar ditt domslut</a:t>
            </a:r>
          </a:p>
          <a:p>
            <a:pPr lvl="1"/>
            <a:r>
              <a:rPr lang="sv-SE" dirty="0" smtClean="0"/>
              <a:t>Ta bort din handsignal direkt</a:t>
            </a:r>
          </a:p>
          <a:p>
            <a:pPr lvl="1"/>
            <a:r>
              <a:rPr lang="sv-SE" dirty="0" smtClean="0"/>
              <a:t>Kommentera ej med ord eller gester</a:t>
            </a:r>
          </a:p>
          <a:p>
            <a:r>
              <a:rPr lang="sv-SE" dirty="0" smtClean="0"/>
              <a:t>Om du är skymd visa handsignal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v-SE" sz="2400" dirty="0" smtClean="0"/>
              <a:t>Om du är skymd eller ändrar ditt domslut</a:t>
            </a:r>
            <a:endParaRPr lang="sv-SE" sz="2400" dirty="0"/>
          </a:p>
        </p:txBody>
      </p:sp>
      <p:pic>
        <p:nvPicPr>
          <p:cNvPr id="4" name="Picture 13" descr="Bild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113866" y="3789040"/>
            <a:ext cx="1746166" cy="232701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grpSp>
        <p:nvGrpSpPr>
          <p:cNvPr id="14" name="Grupp 13"/>
          <p:cNvGrpSpPr/>
          <p:nvPr/>
        </p:nvGrpSpPr>
        <p:grpSpPr>
          <a:xfrm>
            <a:off x="539552" y="1484784"/>
            <a:ext cx="5686400" cy="2520280"/>
            <a:chOff x="539552" y="1484784"/>
            <a:chExt cx="5686400" cy="2520280"/>
          </a:xfrm>
        </p:grpSpPr>
        <p:pic>
          <p:nvPicPr>
            <p:cNvPr id="6" name="Picture 11" descr="Bild17"/>
            <p:cNvPicPr>
              <a:picLocks noChangeAspect="1" noChangeArrowheads="1"/>
            </p:cNvPicPr>
            <p:nvPr/>
          </p:nvPicPr>
          <p:blipFill>
            <a:blip r:embed="rId3" cstate="print"/>
            <a:srcRect l="8365" t="8548" r="6804"/>
            <a:stretch>
              <a:fillRect/>
            </a:stretch>
          </p:blipFill>
          <p:spPr bwMode="auto">
            <a:xfrm>
              <a:off x="539552" y="1484784"/>
              <a:ext cx="1753238" cy="252028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7" name="Text Box 17"/>
            <p:cNvSpPr txBox="1">
              <a:spLocks noChangeArrowheads="1"/>
            </p:cNvSpPr>
            <p:nvPr/>
          </p:nvSpPr>
          <p:spPr bwMode="auto">
            <a:xfrm>
              <a:off x="2339752" y="1556792"/>
              <a:ext cx="3886200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v-SE" sz="1400" b="1" dirty="0">
                  <a:latin typeface="Arial" charset="0"/>
                </a:rPr>
                <a:t>Om du som linjedomare är skymd, </a:t>
              </a:r>
              <a:r>
                <a:rPr lang="sv-SE" sz="1400" b="1" dirty="0" smtClean="0">
                  <a:latin typeface="Arial" charset="0"/>
                </a:rPr>
                <a:t>ska </a:t>
              </a:r>
              <a:r>
                <a:rPr lang="sv-SE" sz="1400" b="1" dirty="0">
                  <a:latin typeface="Arial" charset="0"/>
                </a:rPr>
                <a:t>du signalera detta direkt till huvuddomaren enligt bilden. Denna signal </a:t>
              </a:r>
              <a:r>
                <a:rPr lang="sv-SE" sz="1400" b="1" dirty="0" smtClean="0">
                  <a:latin typeface="Arial" charset="0"/>
                </a:rPr>
                <a:t>ska </a:t>
              </a:r>
              <a:r>
                <a:rPr lang="sv-SE" sz="1400" b="1" dirty="0">
                  <a:latin typeface="Arial" charset="0"/>
                </a:rPr>
                <a:t>göras utan att skymma ögonen</a:t>
              </a:r>
              <a:endParaRPr lang="sv-SE" sz="1200" b="1" dirty="0">
                <a:latin typeface="Arial" charset="0"/>
              </a:endParaRPr>
            </a:p>
          </p:txBody>
        </p:sp>
      </p:grp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2987824" y="2708920"/>
            <a:ext cx="4343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400" b="1" dirty="0">
                <a:latin typeface="Arial" charset="0"/>
              </a:rPr>
              <a:t>Om bollen är rätt och du dömt den ”ute” eller ”fel” måste du korrigera detta. Det kallas ”</a:t>
            </a:r>
            <a:r>
              <a:rPr lang="sv-SE" sz="1400" b="1" dirty="0" err="1">
                <a:latin typeface="Arial" charset="0"/>
              </a:rPr>
              <a:t>correction</a:t>
            </a:r>
            <a:r>
              <a:rPr lang="sv-SE" sz="1400" b="1" dirty="0">
                <a:latin typeface="Arial" charset="0"/>
              </a:rPr>
              <a:t>”  och signaleras enligt bilderna nedan. Du </a:t>
            </a:r>
            <a:r>
              <a:rPr lang="sv-SE" sz="1400" b="1" dirty="0" smtClean="0">
                <a:latin typeface="Arial" charset="0"/>
              </a:rPr>
              <a:t>ska </a:t>
            </a:r>
            <a:r>
              <a:rPr lang="sv-SE" sz="1400" b="1" dirty="0">
                <a:latin typeface="Arial" charset="0"/>
              </a:rPr>
              <a:t>även ropa ”</a:t>
            </a:r>
            <a:r>
              <a:rPr lang="sv-SE" sz="1400" b="1" dirty="0" err="1">
                <a:latin typeface="Arial" charset="0"/>
              </a:rPr>
              <a:t>correction</a:t>
            </a:r>
            <a:r>
              <a:rPr lang="sv-SE" sz="1400" b="1" dirty="0">
                <a:latin typeface="Arial" charset="0"/>
              </a:rPr>
              <a:t>”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915816" y="6165304"/>
            <a:ext cx="2514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200" b="1" dirty="0">
                <a:latin typeface="Arial" charset="0"/>
              </a:rPr>
              <a:t>  Sidlinje och servemittlinje</a:t>
            </a:r>
          </a:p>
        </p:txBody>
      </p:sp>
      <p:pic>
        <p:nvPicPr>
          <p:cNvPr id="5" name="Picture 12" descr="Bild18"/>
          <p:cNvPicPr>
            <a:picLocks noChangeAspect="1" noChangeArrowheads="1"/>
          </p:cNvPicPr>
          <p:nvPr/>
        </p:nvPicPr>
        <p:blipFill>
          <a:blip r:embed="rId4" cstate="print"/>
          <a:srcRect l="5797" t="4347" r="7246"/>
          <a:stretch>
            <a:fillRect/>
          </a:stretch>
        </p:blipFill>
        <p:spPr bwMode="auto">
          <a:xfrm>
            <a:off x="5292080" y="3717032"/>
            <a:ext cx="1617804" cy="237058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5220072" y="6165304"/>
            <a:ext cx="1981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200" b="1" dirty="0">
                <a:latin typeface="Arial" charset="0"/>
              </a:rPr>
              <a:t>Bas- och servelinje</a:t>
            </a:r>
          </a:p>
        </p:txBody>
      </p:sp>
      <p:sp>
        <p:nvSpPr>
          <p:cNvPr id="11" name="Text Box 33"/>
          <p:cNvSpPr txBox="1">
            <a:spLocks noChangeArrowheads="1"/>
          </p:cNvSpPr>
          <p:nvPr/>
        </p:nvSpPr>
        <p:spPr bwMode="auto">
          <a:xfrm>
            <a:off x="395536" y="4869160"/>
            <a:ext cx="237648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400" b="1" dirty="0">
                <a:latin typeface="Arial" charset="0"/>
              </a:rPr>
              <a:t>Om bollen är fel/ute och du gjort ”</a:t>
            </a:r>
            <a:r>
              <a:rPr lang="sv-SE" sz="1400" b="1" dirty="0" err="1">
                <a:latin typeface="Arial" charset="0"/>
              </a:rPr>
              <a:t>safe</a:t>
            </a:r>
            <a:r>
              <a:rPr lang="sv-SE" sz="1400" b="1" dirty="0">
                <a:latin typeface="Arial" charset="0"/>
              </a:rPr>
              <a:t>” tecken skall du ropa fel/ute så fort som du upptäcker ditt fel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Assistera huvuddomaren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Kontrollera nya bollar sidbytet innan bollbyte</a:t>
            </a:r>
          </a:p>
          <a:p>
            <a:r>
              <a:rPr lang="sv-SE" dirty="0" smtClean="0"/>
              <a:t>Hjälpa till vid bollbyte</a:t>
            </a:r>
          </a:p>
          <a:p>
            <a:r>
              <a:rPr lang="sv-SE" dirty="0" smtClean="0"/>
              <a:t>Följa spelare till toaletten</a:t>
            </a:r>
          </a:p>
          <a:p>
            <a:pPr lvl="1"/>
            <a:r>
              <a:rPr lang="sv-SE" dirty="0" smtClean="0"/>
              <a:t>Kontrollera att spelaren inte bryter mot reglerna</a:t>
            </a:r>
          </a:p>
          <a:p>
            <a:pPr lvl="1"/>
            <a:r>
              <a:rPr lang="sv-SE" dirty="0" smtClean="0"/>
              <a:t>Rapportera till huvuddomaren</a:t>
            </a:r>
          </a:p>
          <a:p>
            <a:r>
              <a:rPr lang="sv-SE" dirty="0" smtClean="0"/>
              <a:t>Visa märket för huvuddomaren om denne ber dig om det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Assistera huvuddomaren</a:t>
            </a:r>
            <a:endParaRPr lang="sv-SE" dirty="0"/>
          </a:p>
        </p:txBody>
      </p:sp>
      <p:pic>
        <p:nvPicPr>
          <p:cNvPr id="6" name="Picture 10" descr="Bild2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1799705" cy="240237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467544" y="4221088"/>
            <a:ext cx="252028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400" b="1" dirty="0">
                <a:latin typeface="Arial" charset="0"/>
              </a:rPr>
              <a:t>Om huvuddomaren ber om hjälp att lokalisera ett bollmärke på en grusbana, </a:t>
            </a:r>
            <a:r>
              <a:rPr lang="sv-SE" sz="1400" b="1" dirty="0" smtClean="0">
                <a:latin typeface="Arial" charset="0"/>
              </a:rPr>
              <a:t>ska </a:t>
            </a:r>
            <a:r>
              <a:rPr lang="sv-SE" sz="1400" b="1" dirty="0">
                <a:latin typeface="Arial" charset="0"/>
              </a:rPr>
              <a:t>linjedomaren gå fram till märket och peka på det i väntan på huvuddomaren. Linjedomaren skall varken nudda eller </a:t>
            </a:r>
            <a:r>
              <a:rPr lang="sv-SE" sz="1400" b="1" dirty="0" smtClean="0">
                <a:latin typeface="Arial" charset="0"/>
              </a:rPr>
              <a:t>döma </a:t>
            </a:r>
            <a:r>
              <a:rPr lang="sv-SE" sz="1400" b="1" dirty="0">
                <a:latin typeface="Arial" charset="0"/>
              </a:rPr>
              <a:t>märket</a:t>
            </a:r>
          </a:p>
        </p:txBody>
      </p:sp>
      <p:grpSp>
        <p:nvGrpSpPr>
          <p:cNvPr id="10" name="Grupp 9"/>
          <p:cNvGrpSpPr/>
          <p:nvPr/>
        </p:nvGrpSpPr>
        <p:grpSpPr>
          <a:xfrm>
            <a:off x="3635896" y="2348880"/>
            <a:ext cx="1872233" cy="3552428"/>
            <a:chOff x="3635896" y="2348880"/>
            <a:chExt cx="1872233" cy="3552428"/>
          </a:xfrm>
        </p:grpSpPr>
        <p:pic>
          <p:nvPicPr>
            <p:cNvPr id="7" name="Picture 11" descr="Bild2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07904" y="3501008"/>
              <a:ext cx="1800225" cy="24003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3635896" y="2348880"/>
              <a:ext cx="1752600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v-SE" sz="1400" b="1" dirty="0">
                  <a:latin typeface="Arial" charset="0"/>
                </a:rPr>
                <a:t>Bollarna </a:t>
              </a:r>
              <a:r>
                <a:rPr lang="sv-SE" sz="1400" b="1" dirty="0" smtClean="0">
                  <a:latin typeface="Arial" charset="0"/>
                </a:rPr>
                <a:t>ska kontrolleras </a:t>
              </a:r>
              <a:r>
                <a:rPr lang="sv-SE" sz="1400" b="1" dirty="0">
                  <a:latin typeface="Arial" charset="0"/>
                </a:rPr>
                <a:t>i sidbytet före varje bollbyte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Linjedomarpositioner</a:t>
            </a:r>
            <a:endParaRPr lang="sv-SE" dirty="0"/>
          </a:p>
        </p:txBody>
      </p:sp>
      <p:pic>
        <p:nvPicPr>
          <p:cNvPr id="6" name="Picture 1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700808"/>
            <a:ext cx="3695803" cy="4525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539552" y="1700808"/>
            <a:ext cx="2808312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sv-SE" sz="1400" b="1" dirty="0" smtClean="0">
                <a:latin typeface="Arial" charset="0"/>
                <a:cs typeface="Times New Roman" pitchFamily="18" charset="0"/>
              </a:rPr>
              <a:t>S= Servare, R= Mottagare</a:t>
            </a:r>
          </a:p>
          <a:p>
            <a:endParaRPr lang="sv-SE" sz="1400" b="1" dirty="0" smtClean="0">
              <a:latin typeface="Arial" charset="0"/>
              <a:cs typeface="Times New Roman" pitchFamily="18" charset="0"/>
            </a:endParaRPr>
          </a:p>
          <a:p>
            <a:r>
              <a:rPr lang="sv-SE" sz="1400" b="1" dirty="0" smtClean="0">
                <a:latin typeface="Arial" charset="0"/>
                <a:cs typeface="Times New Roman" pitchFamily="18" charset="0"/>
              </a:rPr>
              <a:t>7 Linjedomare</a:t>
            </a:r>
          </a:p>
          <a:p>
            <a:r>
              <a:rPr lang="sv-SE" sz="1400" dirty="0" smtClean="0">
                <a:latin typeface="Arial" charset="0"/>
                <a:cs typeface="Times New Roman" pitchFamily="18" charset="0"/>
              </a:rPr>
              <a:t>A</a:t>
            </a:r>
            <a:r>
              <a:rPr lang="sv-SE" sz="1400" dirty="0">
                <a:latin typeface="Arial" charset="0"/>
                <a:cs typeface="Times New Roman" pitchFamily="18" charset="0"/>
              </a:rPr>
              <a:t>: Sidlinjerna och servemittlinjen täcks in av fyra linjedomare</a:t>
            </a:r>
            <a:endParaRPr lang="sv-SE" sz="1400" dirty="0">
              <a:latin typeface="Arial" charset="0"/>
            </a:endParaRPr>
          </a:p>
          <a:p>
            <a:pPr eaLnBrk="0" hangingPunct="0"/>
            <a:r>
              <a:rPr lang="sv-SE" sz="1400" dirty="0">
                <a:latin typeface="Arial" charset="0"/>
                <a:cs typeface="Times New Roman" pitchFamily="18" charset="0"/>
              </a:rPr>
              <a:t>B: Servar döms från </a:t>
            </a:r>
            <a:r>
              <a:rPr lang="sv-SE" sz="1400" dirty="0" smtClean="0">
                <a:latin typeface="Arial" charset="0"/>
                <a:cs typeface="Times New Roman" pitchFamily="18" charset="0"/>
              </a:rPr>
              <a:t>mottagarens </a:t>
            </a:r>
            <a:r>
              <a:rPr lang="sv-SE" sz="1400" dirty="0">
                <a:latin typeface="Arial" charset="0"/>
                <a:cs typeface="Times New Roman" pitchFamily="18" charset="0"/>
              </a:rPr>
              <a:t>sida av banan.</a:t>
            </a:r>
            <a:endParaRPr lang="sv-SE" sz="1400" dirty="0">
              <a:latin typeface="Arial" charset="0"/>
            </a:endParaRPr>
          </a:p>
          <a:p>
            <a:pPr eaLnBrk="0" hangingPunct="0"/>
            <a:r>
              <a:rPr lang="sv-SE" sz="1400" dirty="0">
                <a:latin typeface="Arial" charset="0"/>
                <a:cs typeface="Times New Roman" pitchFamily="18" charset="0"/>
              </a:rPr>
              <a:t>C: Sidlinjerna döms fram till nätet</a:t>
            </a:r>
            <a:endParaRPr lang="sv-SE" sz="1400" dirty="0">
              <a:latin typeface="Arial" charset="0"/>
            </a:endParaRPr>
          </a:p>
          <a:p>
            <a:pPr eaLnBrk="0" hangingPunct="0"/>
            <a:r>
              <a:rPr lang="sv-SE" sz="1400" dirty="0">
                <a:latin typeface="Arial" charset="0"/>
                <a:cs typeface="Times New Roman" pitchFamily="18" charset="0"/>
              </a:rPr>
              <a:t>D: Servemittlinjedomaren rör sig till sidlinjen när bollen är i spel efter serven.</a:t>
            </a:r>
            <a:endParaRPr lang="sv-SE" sz="14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Linjedomarpositioner</a:t>
            </a:r>
            <a:endParaRPr lang="sv-SE" dirty="0"/>
          </a:p>
        </p:txBody>
      </p:sp>
      <p:pic>
        <p:nvPicPr>
          <p:cNvPr id="6" name="Picture 1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700808"/>
            <a:ext cx="3674858" cy="4525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467544" y="1700808"/>
            <a:ext cx="2808312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sv-SE" sz="1400" b="1" dirty="0" smtClean="0">
                <a:latin typeface="Arial" charset="0"/>
                <a:cs typeface="Times New Roman" pitchFamily="18" charset="0"/>
              </a:rPr>
              <a:t>S= Servare, R= Mottagare</a:t>
            </a:r>
          </a:p>
          <a:p>
            <a:endParaRPr lang="sv-SE" sz="1400" b="1" dirty="0" smtClean="0">
              <a:latin typeface="Arial" charset="0"/>
              <a:cs typeface="Times New Roman" pitchFamily="18" charset="0"/>
            </a:endParaRPr>
          </a:p>
          <a:p>
            <a:r>
              <a:rPr lang="sv-SE" sz="1400" b="1" dirty="0" smtClean="0">
                <a:latin typeface="Arial" charset="0"/>
                <a:cs typeface="Times New Roman" pitchFamily="18" charset="0"/>
              </a:rPr>
              <a:t>5 Linjedomare</a:t>
            </a:r>
          </a:p>
          <a:p>
            <a:r>
              <a:rPr lang="sv-SE" sz="1400" dirty="0" smtClean="0">
                <a:latin typeface="Arial" charset="0"/>
                <a:cs typeface="Times New Roman" pitchFamily="18" charset="0"/>
              </a:rPr>
              <a:t>A</a:t>
            </a:r>
            <a:r>
              <a:rPr lang="sv-SE" sz="1400" dirty="0">
                <a:latin typeface="Arial" charset="0"/>
                <a:cs typeface="Times New Roman" pitchFamily="18" charset="0"/>
              </a:rPr>
              <a:t>: Sidlinjerna och servemittlinjen täcks in av två linjedomare</a:t>
            </a:r>
            <a:endParaRPr lang="sv-SE" sz="1400" dirty="0">
              <a:latin typeface="Arial" charset="0"/>
            </a:endParaRPr>
          </a:p>
          <a:p>
            <a:pPr eaLnBrk="0" hangingPunct="0"/>
            <a:r>
              <a:rPr lang="sv-SE" sz="1400" dirty="0">
                <a:latin typeface="Arial" charset="0"/>
                <a:cs typeface="Times New Roman" pitchFamily="18" charset="0"/>
              </a:rPr>
              <a:t>B: </a:t>
            </a:r>
            <a:r>
              <a:rPr lang="sv-SE" sz="1400" dirty="0" err="1" smtClean="0">
                <a:latin typeface="Arial" charset="0"/>
                <a:cs typeface="Times New Roman" pitchFamily="18" charset="0"/>
              </a:rPr>
              <a:t>Servesidlinjen</a:t>
            </a:r>
            <a:r>
              <a:rPr lang="sv-SE" sz="1400" dirty="0" smtClean="0">
                <a:latin typeface="Arial" charset="0"/>
                <a:cs typeface="Times New Roman" pitchFamily="18" charset="0"/>
              </a:rPr>
              <a:t> </a:t>
            </a:r>
            <a:r>
              <a:rPr lang="sv-SE" sz="1400" dirty="0">
                <a:latin typeface="Arial" charset="0"/>
                <a:cs typeface="Times New Roman" pitchFamily="18" charset="0"/>
              </a:rPr>
              <a:t>döms från servaren sida av banan genom nätet. Servemittlinjen döms från mottagarens sida av banan.</a:t>
            </a:r>
            <a:endParaRPr lang="sv-SE" sz="1400" dirty="0">
              <a:latin typeface="Arial" charset="0"/>
            </a:endParaRPr>
          </a:p>
          <a:p>
            <a:pPr eaLnBrk="0" hangingPunct="0"/>
            <a:r>
              <a:rPr lang="sv-SE" sz="1400" dirty="0">
                <a:latin typeface="Arial" charset="0"/>
                <a:cs typeface="Times New Roman" pitchFamily="18" charset="0"/>
              </a:rPr>
              <a:t>C: Sidlinjerna döms genom nätet.</a:t>
            </a:r>
            <a:endParaRPr lang="sv-SE" sz="1400" dirty="0">
              <a:latin typeface="Arial" charset="0"/>
            </a:endParaRPr>
          </a:p>
          <a:p>
            <a:pPr eaLnBrk="0" hangingPunct="0"/>
            <a:r>
              <a:rPr lang="sv-SE" sz="1400" dirty="0">
                <a:latin typeface="Arial" charset="0"/>
                <a:cs typeface="Times New Roman" pitchFamily="18" charset="0"/>
              </a:rPr>
              <a:t>D: Servemittlinjedomaren rör sig till ”tomma” sidlinjen när bollen är i spel efter serven</a:t>
            </a:r>
            <a:r>
              <a:rPr lang="sv-SE" sz="1400" dirty="0" smtClean="0">
                <a:latin typeface="Arial" charset="0"/>
                <a:cs typeface="Times New Roman" pitchFamily="18" charset="0"/>
              </a:rPr>
              <a:t>.</a:t>
            </a:r>
          </a:p>
          <a:p>
            <a:pPr eaLnBrk="0" hangingPunct="0"/>
            <a:endParaRPr lang="sv-SE" sz="1400" dirty="0" smtClean="0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sv-SE" sz="1400" b="1" dirty="0" smtClean="0">
                <a:latin typeface="Arial" charset="0"/>
                <a:cs typeface="Times New Roman" pitchFamily="18" charset="0"/>
              </a:rPr>
              <a:t>2-3 Linjedomare</a:t>
            </a:r>
          </a:p>
          <a:p>
            <a:pPr eaLnBrk="0" hangingPunct="0"/>
            <a:r>
              <a:rPr lang="sv-SE" sz="1400" dirty="0" smtClean="0">
                <a:latin typeface="Arial" charset="0"/>
                <a:cs typeface="Times New Roman" pitchFamily="18" charset="0"/>
              </a:rPr>
              <a:t>Då tre linjedomare används i stället för fem, dömer huvuddomaren baslinjerna själv. Då två linjedomare används dömer huvuddomaren även servelinjen själv.</a:t>
            </a:r>
            <a:endParaRPr lang="sv-SE" sz="14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Linjedomarens uppgifter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dirty="0" smtClean="0"/>
              <a:t>Ansvara för en linje i taget</a:t>
            </a:r>
          </a:p>
          <a:p>
            <a:pPr lvl="0"/>
            <a:r>
              <a:rPr lang="sv-SE" dirty="0" smtClean="0"/>
              <a:t>Bestämma om bollen slagit ned i banan (på linjen) eller utanför</a:t>
            </a:r>
          </a:p>
          <a:p>
            <a:pPr lvl="0"/>
            <a:r>
              <a:rPr lang="sv-SE" dirty="0" smtClean="0"/>
              <a:t>Måste ta ett beslut om man sett bollen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Linjedomarpositioner</a:t>
            </a:r>
            <a:endParaRPr lang="sv-SE" dirty="0"/>
          </a:p>
        </p:txBody>
      </p:sp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467544" y="1700808"/>
            <a:ext cx="280831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sv-SE" sz="1400" b="1" dirty="0" smtClean="0">
                <a:latin typeface="Arial" charset="0"/>
                <a:cs typeface="Times New Roman" pitchFamily="18" charset="0"/>
              </a:rPr>
              <a:t>S= Servare, R= Mottagare</a:t>
            </a:r>
          </a:p>
          <a:p>
            <a:endParaRPr lang="sv-SE" sz="1400" b="1" dirty="0" smtClean="0">
              <a:latin typeface="Arial" charset="0"/>
              <a:cs typeface="Times New Roman" pitchFamily="18" charset="0"/>
            </a:endParaRPr>
          </a:p>
          <a:p>
            <a:r>
              <a:rPr lang="sv-SE" sz="1400" b="1" dirty="0" smtClean="0">
                <a:latin typeface="Arial" charset="0"/>
                <a:cs typeface="Times New Roman" pitchFamily="18" charset="0"/>
              </a:rPr>
              <a:t>1 Linjedomare</a:t>
            </a:r>
          </a:p>
          <a:p>
            <a:r>
              <a:rPr lang="sv-SE" sz="1400" dirty="0" smtClean="0">
                <a:latin typeface="Arial" charset="0"/>
                <a:cs typeface="Times New Roman" pitchFamily="18" charset="0"/>
              </a:rPr>
              <a:t>A</a:t>
            </a:r>
            <a:r>
              <a:rPr lang="sv-SE" sz="1400" dirty="0">
                <a:latin typeface="Arial" charset="0"/>
                <a:cs typeface="Times New Roman" pitchFamily="18" charset="0"/>
              </a:rPr>
              <a:t>: </a:t>
            </a:r>
            <a:r>
              <a:rPr lang="sv-SE" sz="1400" dirty="0" smtClean="0">
                <a:latin typeface="Arial" charset="0"/>
                <a:cs typeface="Times New Roman" pitchFamily="18" charset="0"/>
              </a:rPr>
              <a:t>Linjedomaren står på mottagarens sida av banan.  </a:t>
            </a:r>
            <a:endParaRPr lang="sv-SE" sz="1400" dirty="0">
              <a:latin typeface="Arial" charset="0"/>
            </a:endParaRPr>
          </a:p>
          <a:p>
            <a:pPr eaLnBrk="0" hangingPunct="0"/>
            <a:r>
              <a:rPr lang="sv-SE" sz="1400" dirty="0">
                <a:latin typeface="Arial" charset="0"/>
                <a:cs typeface="Times New Roman" pitchFamily="18" charset="0"/>
              </a:rPr>
              <a:t>B: </a:t>
            </a:r>
            <a:r>
              <a:rPr lang="sv-SE" sz="1400" dirty="0" smtClean="0">
                <a:latin typeface="Arial" charset="0"/>
                <a:cs typeface="Times New Roman" pitchFamily="18" charset="0"/>
              </a:rPr>
              <a:t>Linjedomaren dömer mittservlinjen då serven slås mot serverutorna närmast huvuddomaren. </a:t>
            </a:r>
            <a:endParaRPr lang="sv-SE" sz="1400" dirty="0">
              <a:latin typeface="Arial" charset="0"/>
            </a:endParaRPr>
          </a:p>
          <a:p>
            <a:pPr eaLnBrk="0" hangingPunct="0"/>
            <a:r>
              <a:rPr lang="sv-SE" sz="1400" dirty="0">
                <a:latin typeface="Arial" charset="0"/>
                <a:cs typeface="Times New Roman" pitchFamily="18" charset="0"/>
              </a:rPr>
              <a:t>C: </a:t>
            </a:r>
            <a:r>
              <a:rPr lang="sv-SE" sz="1400" dirty="0" smtClean="0">
                <a:latin typeface="Arial" charset="0"/>
                <a:cs typeface="Times New Roman" pitchFamily="18" charset="0"/>
              </a:rPr>
              <a:t>Då linjedomaren dömer  mittservelinjen rör sig linjedomaren till bortre sidlinjen när bollen är i spel efter serven.</a:t>
            </a:r>
            <a:endParaRPr lang="sv-SE" sz="1400" dirty="0">
              <a:latin typeface="Arial" charset="0"/>
            </a:endParaRPr>
          </a:p>
          <a:p>
            <a:pPr eaLnBrk="0" hangingPunct="0"/>
            <a:r>
              <a:rPr lang="sv-SE" sz="1400" dirty="0" smtClean="0">
                <a:latin typeface="Arial" charset="0"/>
                <a:cs typeface="Times New Roman" pitchFamily="18" charset="0"/>
              </a:rPr>
              <a:t>D:Sidlinjerna döms genom nätet.</a:t>
            </a:r>
          </a:p>
        </p:txBody>
      </p:sp>
      <p:pic>
        <p:nvPicPr>
          <p:cNvPr id="8" name="Platshållare för innehåll 7" descr="1Linjedomar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347864" y="1700808"/>
            <a:ext cx="3660126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Teknik</a:t>
            </a:r>
            <a:br>
              <a:rPr lang="sv-SE" dirty="0" smtClean="0"/>
            </a:br>
            <a:r>
              <a:rPr lang="sv-SE" dirty="0" smtClean="0"/>
              <a:t>(Dömning)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Följ bollen med blicken</a:t>
            </a:r>
          </a:p>
          <a:p>
            <a:r>
              <a:rPr lang="sv-SE" dirty="0" smtClean="0"/>
              <a:t>Flytta blicken till linjen innan bollen studsar</a:t>
            </a:r>
          </a:p>
          <a:p>
            <a:r>
              <a:rPr lang="sv-SE" dirty="0" smtClean="0"/>
              <a:t>Stirra inte på linjen</a:t>
            </a:r>
          </a:p>
          <a:p>
            <a:r>
              <a:rPr lang="sv-SE" dirty="0" smtClean="0"/>
              <a:t>Vid serve eller smash</a:t>
            </a:r>
          </a:p>
          <a:p>
            <a:pPr lvl="1"/>
            <a:r>
              <a:rPr lang="sv-SE" dirty="0" smtClean="0"/>
              <a:t>Flytta blicken till linjen innan spelaren träffar bollen</a:t>
            </a:r>
          </a:p>
          <a:p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Teknik</a:t>
            </a:r>
            <a:br>
              <a:rPr lang="sv-SE" dirty="0" smtClean="0"/>
            </a:br>
            <a:r>
              <a:rPr lang="sv-SE" dirty="0" smtClean="0"/>
              <a:t>(Utrop)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Ropa högt</a:t>
            </a:r>
          </a:p>
          <a:p>
            <a:pPr lvl="1"/>
            <a:r>
              <a:rPr lang="sv-SE" dirty="0" smtClean="0"/>
              <a:t>Serven döms ”Fel” (”</a:t>
            </a:r>
            <a:r>
              <a:rPr lang="sv-SE" dirty="0" err="1" smtClean="0"/>
              <a:t>Fault</a:t>
            </a:r>
            <a:r>
              <a:rPr lang="sv-SE" dirty="0" smtClean="0"/>
              <a:t>”)</a:t>
            </a:r>
          </a:p>
          <a:p>
            <a:pPr lvl="1"/>
            <a:r>
              <a:rPr lang="sv-SE" dirty="0" smtClean="0"/>
              <a:t>Boll i spel döms  ”Ute” (”</a:t>
            </a:r>
            <a:r>
              <a:rPr lang="sv-SE" dirty="0" err="1" smtClean="0"/>
              <a:t>Out</a:t>
            </a:r>
            <a:r>
              <a:rPr lang="sv-SE" dirty="0" smtClean="0"/>
              <a:t>”)</a:t>
            </a:r>
          </a:p>
          <a:p>
            <a:r>
              <a:rPr lang="sv-SE" dirty="0" smtClean="0"/>
              <a:t>Utrop först, handsignaler därefter.</a:t>
            </a:r>
          </a:p>
          <a:p>
            <a:endParaRPr lang="sv-SE" dirty="0" smtClean="0"/>
          </a:p>
          <a:p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Ögonkontakt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Ha ögonkontakt med huvuddomaren i varje sidbyte och setbreak</a:t>
            </a:r>
          </a:p>
          <a:p>
            <a:r>
              <a:rPr lang="sv-SE" dirty="0" smtClean="0"/>
              <a:t>På hardcourt</a:t>
            </a:r>
          </a:p>
          <a:p>
            <a:pPr lvl="1"/>
            <a:r>
              <a:rPr lang="sv-SE" dirty="0" smtClean="0"/>
              <a:t>Ha ögonkontakt med huvuddomaren efter poängen om bollen studsat nära din linje</a:t>
            </a:r>
          </a:p>
          <a:p>
            <a:r>
              <a:rPr lang="sv-SE" dirty="0" smtClean="0"/>
              <a:t>På grus</a:t>
            </a:r>
          </a:p>
          <a:p>
            <a:pPr lvl="1"/>
            <a:r>
              <a:rPr lang="sv-SE" dirty="0" smtClean="0"/>
              <a:t>Håll kvar blicken på nedslagsmärket tills du är säker på att ingen kontroll av märket skall göras</a:t>
            </a:r>
          </a:p>
          <a:p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Sid- och servemittlinjedomare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Res dig från stolen då huvuddomaren säger time</a:t>
            </a:r>
          </a:p>
          <a:p>
            <a:r>
              <a:rPr lang="sv-SE" dirty="0" smtClean="0"/>
              <a:t>Inta färdigställning då spelaren börjar studsa bollen</a:t>
            </a:r>
          </a:p>
          <a:p>
            <a:r>
              <a:rPr lang="sv-SE" dirty="0" smtClean="0"/>
              <a:t>Om mottagaren står i vägen flytta dig så du ser linjen</a:t>
            </a:r>
          </a:p>
          <a:p>
            <a:r>
              <a:rPr lang="sv-SE" dirty="0" smtClean="0"/>
              <a:t>Fotfel på mittlinjen</a:t>
            </a:r>
          </a:p>
          <a:p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Sid- och servmittlinjedomare</a:t>
            </a:r>
            <a:endParaRPr lang="sv-SE" dirty="0"/>
          </a:p>
        </p:txBody>
      </p:sp>
      <p:pic>
        <p:nvPicPr>
          <p:cNvPr id="6" name="Picture 3" descr="Bild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5508" t="20615" r="17587"/>
          <a:stretch>
            <a:fillRect/>
          </a:stretch>
        </p:blipFill>
        <p:spPr bwMode="auto">
          <a:xfrm>
            <a:off x="611560" y="1700808"/>
            <a:ext cx="2515607" cy="35041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7" name="Picture 6" descr="Bild2"/>
          <p:cNvPicPr>
            <a:picLocks noChangeAspect="1" noChangeArrowheads="1"/>
          </p:cNvPicPr>
          <p:nvPr/>
        </p:nvPicPr>
        <p:blipFill>
          <a:blip r:embed="rId3" cstate="print"/>
          <a:srcRect t="6451" r="9677"/>
          <a:stretch>
            <a:fillRect/>
          </a:stretch>
        </p:blipFill>
        <p:spPr bwMode="auto">
          <a:xfrm>
            <a:off x="3707904" y="1700808"/>
            <a:ext cx="2484438" cy="3505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39552" y="5373216"/>
            <a:ext cx="2667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400" b="1" dirty="0">
                <a:latin typeface="Arial" charset="0"/>
              </a:rPr>
              <a:t>Mellan poängen </a:t>
            </a:r>
            <a:r>
              <a:rPr lang="sv-SE" sz="1400" b="1" dirty="0" smtClean="0">
                <a:latin typeface="Arial" charset="0"/>
              </a:rPr>
              <a:t>ska linjedomaren </a:t>
            </a:r>
            <a:r>
              <a:rPr lang="sv-SE" sz="1400" b="1" dirty="0">
                <a:latin typeface="Arial" charset="0"/>
              </a:rPr>
              <a:t>inta en så kallad ledig-position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635896" y="5373216"/>
            <a:ext cx="2971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400" b="1" dirty="0">
                <a:latin typeface="Arial" charset="0"/>
              </a:rPr>
              <a:t>Från det att spelaren förbereder sig för att serva samt under hela poängen, </a:t>
            </a:r>
            <a:r>
              <a:rPr lang="sv-SE" sz="1400" b="1" dirty="0" smtClean="0">
                <a:latin typeface="Arial" charset="0"/>
              </a:rPr>
              <a:t>ska </a:t>
            </a:r>
            <a:r>
              <a:rPr lang="sv-SE" sz="1400" b="1" dirty="0">
                <a:latin typeface="Arial" charset="0"/>
              </a:rPr>
              <a:t>linjedomaren inta en så kallad </a:t>
            </a:r>
            <a:r>
              <a:rPr lang="sv-SE" sz="1400" b="1" dirty="0" err="1">
                <a:latin typeface="Arial" charset="0"/>
              </a:rPr>
              <a:t>redo-position</a:t>
            </a:r>
            <a:endParaRPr lang="sv-SE" sz="14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Sid- och servmittlinjedomare</a:t>
            </a:r>
            <a:endParaRPr lang="sv-SE" dirty="0"/>
          </a:p>
        </p:txBody>
      </p:sp>
      <p:pic>
        <p:nvPicPr>
          <p:cNvPr id="4" name="Picture 7" descr="Bild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12608"/>
          <a:stretch>
            <a:fillRect/>
          </a:stretch>
        </p:blipFill>
        <p:spPr bwMode="auto">
          <a:xfrm>
            <a:off x="611560" y="1700808"/>
            <a:ext cx="2552007" cy="297124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539552" y="4869160"/>
            <a:ext cx="2590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400" b="1" dirty="0">
                <a:latin typeface="Arial" charset="0"/>
              </a:rPr>
              <a:t>”Ute” eller ”fel” signaleras genom att med armen visa åt vilket håll bollen var ”ute” eller ”fel”</a:t>
            </a:r>
          </a:p>
        </p:txBody>
      </p:sp>
      <p:grpSp>
        <p:nvGrpSpPr>
          <p:cNvPr id="9" name="Grupp 8"/>
          <p:cNvGrpSpPr/>
          <p:nvPr/>
        </p:nvGrpSpPr>
        <p:grpSpPr>
          <a:xfrm>
            <a:off x="3707904" y="1700808"/>
            <a:ext cx="2514600" cy="4122459"/>
            <a:chOff x="3707904" y="1700808"/>
            <a:chExt cx="2514600" cy="4122459"/>
          </a:xfrm>
        </p:grpSpPr>
        <p:pic>
          <p:nvPicPr>
            <p:cNvPr id="5" name="Picture 8" descr="Bild4"/>
            <p:cNvPicPr>
              <a:picLocks noChangeAspect="1" noChangeArrowheads="1"/>
            </p:cNvPicPr>
            <p:nvPr/>
          </p:nvPicPr>
          <p:blipFill>
            <a:blip r:embed="rId3" cstate="print"/>
            <a:srcRect l="5663" t="12711" r="4607"/>
            <a:stretch>
              <a:fillRect/>
            </a:stretch>
          </p:blipFill>
          <p:spPr bwMode="auto">
            <a:xfrm>
              <a:off x="3707904" y="1700808"/>
              <a:ext cx="2448272" cy="2952328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3707904" y="4869160"/>
              <a:ext cx="2514600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v-SE" sz="1400" b="1" dirty="0">
                  <a:latin typeface="Arial" charset="0"/>
                </a:rPr>
                <a:t>”</a:t>
              </a:r>
              <a:r>
                <a:rPr lang="sv-SE" sz="1400" b="1" dirty="0" err="1">
                  <a:latin typeface="Arial" charset="0"/>
                </a:rPr>
                <a:t>Safe</a:t>
              </a:r>
              <a:r>
                <a:rPr lang="sv-SE" sz="1400" b="1" dirty="0">
                  <a:latin typeface="Arial" charset="0"/>
                </a:rPr>
                <a:t>” det vill säga när bollen är inne, visas med </a:t>
              </a:r>
              <a:r>
                <a:rPr lang="sv-SE" sz="1400" b="1" dirty="0" smtClean="0">
                  <a:latin typeface="Arial" charset="0"/>
                </a:rPr>
                <a:t>händernas </a:t>
              </a:r>
              <a:r>
                <a:rPr lang="sv-SE" sz="1400" b="1" dirty="0">
                  <a:latin typeface="Arial" charset="0"/>
                </a:rPr>
                <a:t>översida synlig för huvuddomaren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Baslinjedomare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Vinkla stolen in mot banan</a:t>
            </a:r>
          </a:p>
          <a:p>
            <a:r>
              <a:rPr lang="sv-SE" dirty="0" smtClean="0"/>
              <a:t>Sitt avspänt och var alert</a:t>
            </a:r>
          </a:p>
          <a:p>
            <a:r>
              <a:rPr lang="sv-SE" dirty="0" smtClean="0"/>
              <a:t>Fotfel</a:t>
            </a:r>
          </a:p>
          <a:p>
            <a:pPr lvl="1"/>
            <a:r>
              <a:rPr lang="sv-SE" dirty="0" smtClean="0"/>
              <a:t>Döms efter träffen</a:t>
            </a:r>
          </a:p>
          <a:p>
            <a:pPr lvl="1"/>
            <a:r>
              <a:rPr lang="sv-SE" dirty="0" smtClean="0"/>
              <a:t>Svara på fråga om vilken fot 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vTF">
  <a:themeElements>
    <a:clrScheme name="Tennisforbundet">
      <a:dk1>
        <a:sysClr val="windowText" lastClr="000000"/>
      </a:dk1>
      <a:lt1>
        <a:sysClr val="window" lastClr="FFFFFF"/>
      </a:lt1>
      <a:dk2>
        <a:srgbClr val="273C8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SvTF</Template>
  <TotalTime>8182</TotalTime>
  <Words>782</Words>
  <Application>Microsoft Office PowerPoint</Application>
  <PresentationFormat>Bildspel på skärmen (4:3)</PresentationFormat>
  <Paragraphs>101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20</vt:i4>
      </vt:variant>
    </vt:vector>
  </HeadingPairs>
  <TitlesOfParts>
    <vt:vector size="21" baseType="lpstr">
      <vt:lpstr>SvTF</vt:lpstr>
      <vt:lpstr>Linjedomarkunskap</vt:lpstr>
      <vt:lpstr>Linjedomarens uppgifter</vt:lpstr>
      <vt:lpstr>Teknik (Dömning)</vt:lpstr>
      <vt:lpstr>Teknik (Utrop)</vt:lpstr>
      <vt:lpstr>Ögonkontakt</vt:lpstr>
      <vt:lpstr>Sid- och servemittlinjedomare</vt:lpstr>
      <vt:lpstr>Sid- och servmittlinjedomare</vt:lpstr>
      <vt:lpstr>Sid- och servmittlinjedomare</vt:lpstr>
      <vt:lpstr>Baslinjedomare</vt:lpstr>
      <vt:lpstr>Baslinjedomare</vt:lpstr>
      <vt:lpstr>Servelinjedomare</vt:lpstr>
      <vt:lpstr>Servelinjedomare</vt:lpstr>
      <vt:lpstr>Bas- och Servelinjedomare</vt:lpstr>
      <vt:lpstr>Ändra domslut</vt:lpstr>
      <vt:lpstr>Om du är skymd eller ändrar ditt domslut</vt:lpstr>
      <vt:lpstr>Assistera huvuddomaren</vt:lpstr>
      <vt:lpstr>Assistera huvuddomaren</vt:lpstr>
      <vt:lpstr>Linjedomarpositioner</vt:lpstr>
      <vt:lpstr>Linjedomarpositioner</vt:lpstr>
      <vt:lpstr>Linjedomarpositioner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Matchledarkunskap</dc:title>
  <dc:creator>JohanC</dc:creator>
  <cp:lastModifiedBy>JohanC</cp:lastModifiedBy>
  <cp:revision>21</cp:revision>
  <dcterms:created xsi:type="dcterms:W3CDTF">2012-04-12T12:00:44Z</dcterms:created>
  <dcterms:modified xsi:type="dcterms:W3CDTF">2012-08-23T10:06:44Z</dcterms:modified>
</cp:coreProperties>
</file>